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9" r:id="rId13"/>
    <p:sldId id="270" r:id="rId14"/>
    <p:sldId id="272" r:id="rId15"/>
    <p:sldId id="275" r:id="rId16"/>
    <p:sldId id="276" r:id="rId17"/>
    <p:sldId id="277" r:id="rId18"/>
    <p:sldId id="271" r:id="rId19"/>
    <p:sldId id="278" r:id="rId20"/>
    <p:sldId id="279" r:id="rId21"/>
    <p:sldId id="280" r:id="rId22"/>
    <p:sldId id="281" r:id="rId23"/>
    <p:sldId id="285" r:id="rId24"/>
    <p:sldId id="286" r:id="rId25"/>
    <p:sldId id="287" r:id="rId26"/>
    <p:sldId id="288" r:id="rId27"/>
    <p:sldId id="289" r:id="rId28"/>
    <p:sldId id="273" r:id="rId29"/>
    <p:sldId id="282" r:id="rId30"/>
    <p:sldId id="274" r:id="rId31"/>
    <p:sldId id="283" r:id="rId32"/>
    <p:sldId id="284" r:id="rId33"/>
    <p:sldId id="25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B38"/>
    <a:srgbClr val="36A76F"/>
    <a:srgbClr val="45C1A3"/>
    <a:srgbClr val="A1D279"/>
    <a:srgbClr val="62A637"/>
    <a:srgbClr val="48CDD2"/>
    <a:srgbClr val="ED5276"/>
    <a:srgbClr val="807EFB"/>
    <a:srgbClr val="960820"/>
    <a:srgbClr val="1C75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6">
                  <a:shade val="76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FCAA-4202-AA6B-6D71E5E96712}"/>
              </c:ext>
            </c:extLst>
          </c:dPt>
          <c:dPt>
            <c:idx val="1"/>
            <c:bubble3D val="0"/>
            <c:spPr>
              <a:solidFill>
                <a:schemeClr val="accent6">
                  <a:tint val="77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FCAA-4202-AA6B-6D71E5E96712}"/>
              </c:ext>
            </c:extLst>
          </c:dPt>
          <c:cat>
            <c:strRef>
              <c:f>Sheet1!$A$2:$A$3</c:f>
              <c:strCache>
                <c:ptCount val="2"/>
                <c:pt idx="0">
                  <c:v>1st Qtr</c:v>
                </c:pt>
                <c:pt idx="1">
                  <c:v>2nd Qtr</c:v>
                </c:pt>
              </c:strCache>
            </c:strRef>
          </c:cat>
          <c:val>
            <c:numRef>
              <c:f>Sheet1!$B$2:$B$3</c:f>
              <c:numCache>
                <c:formatCode>General</c:formatCode>
                <c:ptCount val="2"/>
                <c:pt idx="0">
                  <c:v>89</c:v>
                </c:pt>
                <c:pt idx="1">
                  <c:v>11</c:v>
                </c:pt>
              </c:numCache>
            </c:numRef>
          </c:val>
          <c:extLst>
            <c:ext xmlns:c16="http://schemas.microsoft.com/office/drawing/2014/chart" uri="{C3380CC4-5D6E-409C-BE32-E72D297353CC}">
              <c16:uniqueId val="{00000000-047E-404E-BB0B-538F0E394604}"/>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6E084-1C42-49FD-8ADD-BCA72BE227CF}" type="datetimeFigureOut">
              <a:rPr lang="id-ID" smtClean="0"/>
              <a:t>17/10/2018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D1CDBB-53BE-424E-AA01-4206EA812FE7}" type="slidenum">
              <a:rPr lang="id-ID" smtClean="0"/>
              <a:t>‹#›</a:t>
            </a:fld>
            <a:endParaRPr lang="id-ID"/>
          </a:p>
        </p:txBody>
      </p:sp>
    </p:spTree>
    <p:extLst>
      <p:ext uri="{BB962C8B-B14F-4D97-AF65-F5344CB8AC3E}">
        <p14:creationId xmlns:p14="http://schemas.microsoft.com/office/powerpoint/2010/main" val="3247911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D6E084-1C42-49FD-8ADD-BCA72BE227CF}" type="datetimeFigureOut">
              <a:rPr lang="id-ID" smtClean="0"/>
              <a:t>17/10/2018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D1CDBB-53BE-424E-AA01-4206EA812FE7}" type="slidenum">
              <a:rPr lang="id-ID" smtClean="0"/>
              <a:t>‹#›</a:t>
            </a:fld>
            <a:endParaRPr lang="id-ID"/>
          </a:p>
        </p:txBody>
      </p:sp>
    </p:spTree>
    <p:extLst>
      <p:ext uri="{BB962C8B-B14F-4D97-AF65-F5344CB8AC3E}">
        <p14:creationId xmlns:p14="http://schemas.microsoft.com/office/powerpoint/2010/main" val="426543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D6E084-1C42-49FD-8ADD-BCA72BE227CF}" type="datetimeFigureOut">
              <a:rPr lang="id-ID" smtClean="0"/>
              <a:t>17/10/2018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D1CDBB-53BE-424E-AA01-4206EA812FE7}" type="slidenum">
              <a:rPr lang="id-ID" smtClean="0"/>
              <a:t>‹#›</a:t>
            </a:fld>
            <a:endParaRPr lang="id-ID"/>
          </a:p>
        </p:txBody>
      </p:sp>
    </p:spTree>
    <p:extLst>
      <p:ext uri="{BB962C8B-B14F-4D97-AF65-F5344CB8AC3E}">
        <p14:creationId xmlns:p14="http://schemas.microsoft.com/office/powerpoint/2010/main" val="316326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D6E084-1C42-49FD-8ADD-BCA72BE227CF}" type="datetimeFigureOut">
              <a:rPr lang="id-ID" smtClean="0"/>
              <a:t>17/10/2018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D1CDBB-53BE-424E-AA01-4206EA812FE7}" type="slidenum">
              <a:rPr lang="id-ID" smtClean="0"/>
              <a:t>‹#›</a:t>
            </a:fld>
            <a:endParaRPr lang="id-ID"/>
          </a:p>
        </p:txBody>
      </p:sp>
    </p:spTree>
    <p:extLst>
      <p:ext uri="{BB962C8B-B14F-4D97-AF65-F5344CB8AC3E}">
        <p14:creationId xmlns:p14="http://schemas.microsoft.com/office/powerpoint/2010/main" val="20407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D6E084-1C42-49FD-8ADD-BCA72BE227CF}" type="datetimeFigureOut">
              <a:rPr lang="id-ID" smtClean="0"/>
              <a:t>17/10/2018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D1CDBB-53BE-424E-AA01-4206EA812FE7}" type="slidenum">
              <a:rPr lang="id-ID" smtClean="0"/>
              <a:t>‹#›</a:t>
            </a:fld>
            <a:endParaRPr lang="id-ID"/>
          </a:p>
        </p:txBody>
      </p:sp>
    </p:spTree>
    <p:extLst>
      <p:ext uri="{BB962C8B-B14F-4D97-AF65-F5344CB8AC3E}">
        <p14:creationId xmlns:p14="http://schemas.microsoft.com/office/powerpoint/2010/main" val="1160438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D6E084-1C42-49FD-8ADD-BCA72BE227CF}" type="datetimeFigureOut">
              <a:rPr lang="id-ID" smtClean="0"/>
              <a:t>17/10/2018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8D1CDBB-53BE-424E-AA01-4206EA812FE7}" type="slidenum">
              <a:rPr lang="id-ID" smtClean="0"/>
              <a:t>‹#›</a:t>
            </a:fld>
            <a:endParaRPr lang="id-ID"/>
          </a:p>
        </p:txBody>
      </p:sp>
    </p:spTree>
    <p:extLst>
      <p:ext uri="{BB962C8B-B14F-4D97-AF65-F5344CB8AC3E}">
        <p14:creationId xmlns:p14="http://schemas.microsoft.com/office/powerpoint/2010/main" val="3637515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D6E084-1C42-49FD-8ADD-BCA72BE227CF}" type="datetimeFigureOut">
              <a:rPr lang="id-ID" smtClean="0"/>
              <a:t>17/10/2018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8D1CDBB-53BE-424E-AA01-4206EA812FE7}" type="slidenum">
              <a:rPr lang="id-ID" smtClean="0"/>
              <a:t>‹#›</a:t>
            </a:fld>
            <a:endParaRPr lang="id-ID"/>
          </a:p>
        </p:txBody>
      </p:sp>
    </p:spTree>
    <p:extLst>
      <p:ext uri="{BB962C8B-B14F-4D97-AF65-F5344CB8AC3E}">
        <p14:creationId xmlns:p14="http://schemas.microsoft.com/office/powerpoint/2010/main" val="3728620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D6E084-1C42-49FD-8ADD-BCA72BE227CF}" type="datetimeFigureOut">
              <a:rPr lang="id-ID" smtClean="0"/>
              <a:t>17/10/2018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8D1CDBB-53BE-424E-AA01-4206EA812FE7}" type="slidenum">
              <a:rPr lang="id-ID" smtClean="0"/>
              <a:t>‹#›</a:t>
            </a:fld>
            <a:endParaRPr lang="id-ID"/>
          </a:p>
        </p:txBody>
      </p:sp>
    </p:spTree>
    <p:extLst>
      <p:ext uri="{BB962C8B-B14F-4D97-AF65-F5344CB8AC3E}">
        <p14:creationId xmlns:p14="http://schemas.microsoft.com/office/powerpoint/2010/main" val="1319939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6E084-1C42-49FD-8ADD-BCA72BE227CF}" type="datetimeFigureOut">
              <a:rPr lang="id-ID" smtClean="0"/>
              <a:t>17/10/2018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8D1CDBB-53BE-424E-AA01-4206EA812FE7}" type="slidenum">
              <a:rPr lang="id-ID" smtClean="0"/>
              <a:t>‹#›</a:t>
            </a:fld>
            <a:endParaRPr lang="id-ID"/>
          </a:p>
        </p:txBody>
      </p:sp>
    </p:spTree>
    <p:extLst>
      <p:ext uri="{BB962C8B-B14F-4D97-AF65-F5344CB8AC3E}">
        <p14:creationId xmlns:p14="http://schemas.microsoft.com/office/powerpoint/2010/main" val="367199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D6E084-1C42-49FD-8ADD-BCA72BE227CF}" type="datetimeFigureOut">
              <a:rPr lang="id-ID" smtClean="0"/>
              <a:t>17/10/2018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8D1CDBB-53BE-424E-AA01-4206EA812FE7}" type="slidenum">
              <a:rPr lang="id-ID" smtClean="0"/>
              <a:t>‹#›</a:t>
            </a:fld>
            <a:endParaRPr lang="id-ID"/>
          </a:p>
        </p:txBody>
      </p:sp>
    </p:spTree>
    <p:extLst>
      <p:ext uri="{BB962C8B-B14F-4D97-AF65-F5344CB8AC3E}">
        <p14:creationId xmlns:p14="http://schemas.microsoft.com/office/powerpoint/2010/main" val="2192800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D6E084-1C42-49FD-8ADD-BCA72BE227CF}" type="datetimeFigureOut">
              <a:rPr lang="id-ID" smtClean="0"/>
              <a:t>17/10/2018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8D1CDBB-53BE-424E-AA01-4206EA812FE7}" type="slidenum">
              <a:rPr lang="id-ID" smtClean="0"/>
              <a:t>‹#›</a:t>
            </a:fld>
            <a:endParaRPr lang="id-ID"/>
          </a:p>
        </p:txBody>
      </p:sp>
    </p:spTree>
    <p:extLst>
      <p:ext uri="{BB962C8B-B14F-4D97-AF65-F5344CB8AC3E}">
        <p14:creationId xmlns:p14="http://schemas.microsoft.com/office/powerpoint/2010/main" val="406746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6E084-1C42-49FD-8ADD-BCA72BE227CF}" type="datetimeFigureOut">
              <a:rPr lang="id-ID" smtClean="0"/>
              <a:t>17/10/2018</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1CDBB-53BE-424E-AA01-4206EA812FE7}" type="slidenum">
              <a:rPr lang="id-ID" smtClean="0"/>
              <a:t>‹#›</a:t>
            </a:fld>
            <a:endParaRPr lang="id-ID"/>
          </a:p>
        </p:txBody>
      </p:sp>
    </p:spTree>
    <p:extLst>
      <p:ext uri="{BB962C8B-B14F-4D97-AF65-F5344CB8AC3E}">
        <p14:creationId xmlns:p14="http://schemas.microsoft.com/office/powerpoint/2010/main" val="8199000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78" t="33467" r="78" b="47647"/>
          <a:stretch/>
        </p:blipFill>
        <p:spPr>
          <a:xfrm>
            <a:off x="305820" y="5143500"/>
            <a:ext cx="11629005" cy="1472879"/>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ctrTitle"/>
          </p:nvPr>
        </p:nvSpPr>
        <p:spPr>
          <a:xfrm>
            <a:off x="485775" y="317258"/>
            <a:ext cx="11258550" cy="2387600"/>
          </a:xfrm>
        </p:spPr>
        <p:txBody>
          <a:bodyPr>
            <a:normAutofit fontScale="90000"/>
          </a:bodyPr>
          <a:lstStyle/>
          <a:p>
            <a:pPr algn="l"/>
            <a:r>
              <a:rPr lang="id-ID" sz="5400" b="1" dirty="0" smtClean="0">
                <a:solidFill>
                  <a:srgbClr val="9ACC39"/>
                </a:solidFill>
                <a:latin typeface="+mn-lt"/>
              </a:rPr>
              <a:t>Optimasi </a:t>
            </a:r>
            <a:r>
              <a:rPr lang="id-ID" sz="5400" b="1" dirty="0">
                <a:solidFill>
                  <a:srgbClr val="9ACC39"/>
                </a:solidFill>
                <a:latin typeface="+mn-lt"/>
              </a:rPr>
              <a:t>Parameter </a:t>
            </a:r>
            <a:r>
              <a:rPr lang="en-US" sz="5400" b="1" dirty="0">
                <a:solidFill>
                  <a:srgbClr val="9ACC39"/>
                </a:solidFill>
                <a:latin typeface="+mn-lt"/>
              </a:rPr>
              <a:t>Model GR4J </a:t>
            </a:r>
            <a:r>
              <a:rPr lang="id-ID" sz="5400" b="1" dirty="0" smtClean="0">
                <a:solidFill>
                  <a:srgbClr val="9ACC39"/>
                </a:solidFill>
                <a:latin typeface="+mn-lt"/>
              </a:rPr>
              <a:t>dengan</a:t>
            </a:r>
            <a:r>
              <a:rPr lang="en-US" sz="4000" b="1" dirty="0" smtClean="0">
                <a:solidFill>
                  <a:srgbClr val="9ACC39"/>
                </a:solidFill>
                <a:latin typeface="+mn-lt"/>
              </a:rPr>
              <a:t/>
            </a:r>
            <a:br>
              <a:rPr lang="en-US" sz="4000" b="1" dirty="0" smtClean="0">
                <a:solidFill>
                  <a:srgbClr val="9ACC39"/>
                </a:solidFill>
                <a:latin typeface="+mn-lt"/>
              </a:rPr>
            </a:br>
            <a:r>
              <a:rPr lang="en-US" sz="4400" b="1" i="1" dirty="0" smtClean="0">
                <a:solidFill>
                  <a:srgbClr val="030303"/>
                </a:solidFill>
                <a:latin typeface="+mn-lt"/>
              </a:rPr>
              <a:t>Particle </a:t>
            </a:r>
            <a:r>
              <a:rPr lang="en-US" sz="4400" b="1" i="1" dirty="0">
                <a:solidFill>
                  <a:srgbClr val="030303"/>
                </a:solidFill>
                <a:latin typeface="+mn-lt"/>
              </a:rPr>
              <a:t>Swarm Optimization</a:t>
            </a:r>
            <a:r>
              <a:rPr lang="en-US" sz="4400" b="1" dirty="0">
                <a:solidFill>
                  <a:srgbClr val="030303"/>
                </a:solidFill>
                <a:latin typeface="+mn-lt"/>
              </a:rPr>
              <a:t> </a:t>
            </a:r>
            <a:r>
              <a:rPr lang="id-ID" sz="4400" b="1" dirty="0" smtClean="0">
                <a:solidFill>
                  <a:srgbClr val="9ACC39"/>
                </a:solidFill>
                <a:latin typeface="+mn-lt"/>
              </a:rPr>
              <a:t>untuk Menentukan </a:t>
            </a:r>
            <a:r>
              <a:rPr lang="en-US" sz="3600" b="1" dirty="0" smtClean="0">
                <a:solidFill>
                  <a:srgbClr val="9ACC39"/>
                </a:solidFill>
                <a:latin typeface="+mn-lt"/>
              </a:rPr>
              <a:t/>
            </a:r>
            <a:br>
              <a:rPr lang="en-US" sz="3600" b="1" dirty="0" smtClean="0">
                <a:solidFill>
                  <a:srgbClr val="9ACC39"/>
                </a:solidFill>
                <a:latin typeface="+mn-lt"/>
              </a:rPr>
            </a:br>
            <a:r>
              <a:rPr lang="id-ID" sz="4400" b="1" dirty="0" smtClean="0">
                <a:solidFill>
                  <a:srgbClr val="9ACC39"/>
                </a:solidFill>
                <a:latin typeface="+mn-lt"/>
              </a:rPr>
              <a:t>Kalender Tanam Padi </a:t>
            </a:r>
            <a:r>
              <a:rPr lang="en-ID" sz="4400" b="1" dirty="0" smtClean="0">
                <a:solidFill>
                  <a:srgbClr val="9ACC39"/>
                </a:solidFill>
                <a:latin typeface="+mn-lt"/>
              </a:rPr>
              <a:t>di </a:t>
            </a:r>
            <a:r>
              <a:rPr lang="id-ID" sz="4400" b="1" dirty="0" smtClean="0">
                <a:solidFill>
                  <a:srgbClr val="9ACC39"/>
                </a:solidFill>
                <a:latin typeface="+mn-lt"/>
              </a:rPr>
              <a:t>Lahan Rawa Lebak</a:t>
            </a:r>
            <a:endParaRPr lang="id-ID" sz="4400" b="1" dirty="0">
              <a:solidFill>
                <a:srgbClr val="9ACC39"/>
              </a:solidFill>
              <a:latin typeface="+mn-lt"/>
            </a:endParaRPr>
          </a:p>
        </p:txBody>
      </p:sp>
      <p:sp>
        <p:nvSpPr>
          <p:cNvPr id="5" name="Rectangle 4"/>
          <p:cNvSpPr/>
          <p:nvPr/>
        </p:nvSpPr>
        <p:spPr>
          <a:xfrm>
            <a:off x="1304925" y="5426899"/>
            <a:ext cx="5029200" cy="923330"/>
          </a:xfrm>
          <a:prstGeom prst="rect">
            <a:avLst/>
          </a:prstGeom>
        </p:spPr>
        <p:txBody>
          <a:bodyPr wrap="square">
            <a:spAutoFit/>
          </a:bodyPr>
          <a:lstStyle/>
          <a:p>
            <a:r>
              <a:rPr lang="id-ID" b="1" dirty="0">
                <a:ln>
                  <a:solidFill>
                    <a:schemeClr val="bg1">
                      <a:lumMod val="75000"/>
                    </a:schemeClr>
                  </a:solidFill>
                </a:ln>
                <a:solidFill>
                  <a:schemeClr val="bg1"/>
                </a:solidFill>
                <a:effectLst>
                  <a:outerShdw blurRad="50800" dist="38100" dir="5400000" algn="t" rotWithShape="0">
                    <a:prstClr val="black">
                      <a:alpha val="40000"/>
                    </a:prstClr>
                  </a:outerShdw>
                </a:effectLst>
                <a:latin typeface="Calibri" panose="020F0502020204030204" pitchFamily="34" charset="0"/>
              </a:rPr>
              <a:t>Program Magister Departemen Ilmu Komputer  Fakultas Matematika dan Ilmu Pengetahuan Alam  Institut Pertanian Bogor tahun 2018</a:t>
            </a:r>
            <a:endParaRPr lang="id-ID" dirty="0">
              <a:ln>
                <a:solidFill>
                  <a:schemeClr val="bg1">
                    <a:lumMod val="75000"/>
                  </a:schemeClr>
                </a:solidFill>
              </a:ln>
              <a:solidFill>
                <a:schemeClr val="bg1"/>
              </a:solidFill>
              <a:effectLst>
                <a:outerShdw blurRad="50800" dist="38100" dir="5400000" algn="t" rotWithShape="0">
                  <a:prstClr val="black">
                    <a:alpha val="40000"/>
                  </a:prstClr>
                </a:outerShdw>
              </a:effectLst>
            </a:endParaRPr>
          </a:p>
        </p:txBody>
      </p:sp>
      <p:sp>
        <p:nvSpPr>
          <p:cNvPr id="6" name="object 4"/>
          <p:cNvSpPr/>
          <p:nvPr/>
        </p:nvSpPr>
        <p:spPr>
          <a:xfrm>
            <a:off x="485775" y="5513616"/>
            <a:ext cx="790575" cy="790575"/>
          </a:xfrm>
          <a:prstGeom prst="rect">
            <a:avLst/>
          </a:prstGeom>
          <a:blipFill>
            <a:blip r:embed="rId3" cstate="print"/>
            <a:stretch>
              <a:fillRect/>
            </a:stretch>
          </a:blipFill>
          <a:effectLst>
            <a:outerShdw blurRad="50800" dist="38100" dir="2700000" algn="tl" rotWithShape="0">
              <a:prstClr val="black">
                <a:alpha val="40000"/>
              </a:prstClr>
            </a:outerShdw>
          </a:effectLst>
        </p:spPr>
        <p:txBody>
          <a:bodyPr wrap="square" lIns="0" tIns="0" rIns="0" bIns="0" rtlCol="0"/>
          <a:lstStyle/>
          <a:p>
            <a:endParaRPr/>
          </a:p>
        </p:txBody>
      </p:sp>
      <p:sp>
        <p:nvSpPr>
          <p:cNvPr id="7" name="Rectangle 6"/>
          <p:cNvSpPr/>
          <p:nvPr/>
        </p:nvSpPr>
        <p:spPr>
          <a:xfrm>
            <a:off x="485775" y="3527177"/>
            <a:ext cx="6096000" cy="923330"/>
          </a:xfrm>
          <a:prstGeom prst="rect">
            <a:avLst/>
          </a:prstGeom>
        </p:spPr>
        <p:txBody>
          <a:bodyPr>
            <a:spAutoFit/>
          </a:bodyPr>
          <a:lstStyle/>
          <a:p>
            <a:r>
              <a:rPr lang="id-ID" b="1" dirty="0" smtClean="0">
                <a:solidFill>
                  <a:srgbClr val="000000"/>
                </a:solidFill>
                <a:latin typeface="Calibri" panose="020F0502020204030204" pitchFamily="34" charset="0"/>
              </a:rPr>
              <a:t>Dibimbing oleh :</a:t>
            </a:r>
            <a:br>
              <a:rPr lang="id-ID" b="1" dirty="0" smtClean="0">
                <a:solidFill>
                  <a:srgbClr val="000000"/>
                </a:solidFill>
                <a:latin typeface="Calibri" panose="020F0502020204030204" pitchFamily="34" charset="0"/>
              </a:rPr>
            </a:br>
            <a:r>
              <a:rPr lang="id-ID" b="1" dirty="0" smtClean="0">
                <a:solidFill>
                  <a:srgbClr val="000000"/>
                </a:solidFill>
                <a:latin typeface="Calibri" panose="020F0502020204030204" pitchFamily="34" charset="0"/>
              </a:rPr>
              <a:t>Dr. Imas Sukaesih Sitanggang, S.Si. M.Kom</a:t>
            </a:r>
            <a:r>
              <a:rPr lang="id-ID" dirty="0" smtClean="0"/>
              <a:t> </a:t>
            </a:r>
            <a:r>
              <a:rPr lang="id-ID" dirty="0"/>
              <a:t/>
            </a:r>
            <a:br>
              <a:rPr lang="id-ID" dirty="0"/>
            </a:br>
            <a:r>
              <a:rPr lang="id-ID" b="1" dirty="0" smtClean="0">
                <a:latin typeface="Calibri" panose="020F0502020204030204" pitchFamily="34" charset="0"/>
                <a:cs typeface="Calibri" panose="020F0502020204030204" pitchFamily="34" charset="0"/>
              </a:rPr>
              <a:t>Dr</a:t>
            </a:r>
            <a:r>
              <a:rPr lang="en-US" b="1" dirty="0" smtClean="0">
                <a:latin typeface="Calibri" panose="020F0502020204030204" pitchFamily="34" charset="0"/>
                <a:cs typeface="Calibri" panose="020F0502020204030204" pitchFamily="34" charset="0"/>
              </a:rPr>
              <a:t>.</a:t>
            </a:r>
            <a:r>
              <a:rPr lang="id-ID" b="1" dirty="0" smtClean="0">
                <a:latin typeface="Calibri" panose="020F0502020204030204" pitchFamily="34" charset="0"/>
                <a:cs typeface="Calibri" panose="020F0502020204030204" pitchFamily="34" charset="0"/>
              </a:rPr>
              <a:t> Eng</a:t>
            </a:r>
            <a:r>
              <a:rPr lang="en-US" b="1" dirty="0" smtClean="0">
                <a:latin typeface="Calibri" panose="020F0502020204030204" pitchFamily="34" charset="0"/>
                <a:cs typeface="Calibri" panose="020F0502020204030204" pitchFamily="34" charset="0"/>
              </a:rPr>
              <a:t>.</a:t>
            </a:r>
            <a:r>
              <a:rPr lang="id-ID" b="1" dirty="0" smtClean="0">
                <a:latin typeface="Calibri" panose="020F0502020204030204" pitchFamily="34" charset="0"/>
                <a:cs typeface="Calibri" panose="020F0502020204030204" pitchFamily="34" charset="0"/>
              </a:rPr>
              <a:t> </a:t>
            </a:r>
            <a:r>
              <a:rPr lang="id-ID" b="1" dirty="0">
                <a:latin typeface="Calibri" panose="020F0502020204030204" pitchFamily="34" charset="0"/>
                <a:cs typeface="Calibri" panose="020F0502020204030204" pitchFamily="34" charset="0"/>
              </a:rPr>
              <a:t>Annisa, </a:t>
            </a:r>
            <a:r>
              <a:rPr lang="id-ID" b="1" dirty="0" smtClean="0">
                <a:latin typeface="Calibri" panose="020F0502020204030204" pitchFamily="34" charset="0"/>
                <a:cs typeface="Calibri" panose="020F0502020204030204" pitchFamily="34" charset="0"/>
              </a:rPr>
              <a:t>S</a:t>
            </a:r>
            <a:r>
              <a:rPr lang="en-US" b="1" dirty="0" smtClean="0">
                <a:latin typeface="Calibri" panose="020F0502020204030204" pitchFamily="34" charset="0"/>
                <a:cs typeface="Calibri" panose="020F0502020204030204" pitchFamily="34" charset="0"/>
              </a:rPr>
              <a:t>.</a:t>
            </a:r>
            <a:r>
              <a:rPr lang="id-ID" b="1" dirty="0" smtClean="0">
                <a:latin typeface="Calibri" panose="020F0502020204030204" pitchFamily="34" charset="0"/>
                <a:cs typeface="Calibri" panose="020F0502020204030204" pitchFamily="34" charset="0"/>
              </a:rPr>
              <a:t>Kom</a:t>
            </a:r>
            <a:r>
              <a:rPr lang="id-ID" b="1" dirty="0">
                <a:latin typeface="Calibri" panose="020F0502020204030204" pitchFamily="34" charset="0"/>
                <a:cs typeface="Calibri" panose="020F0502020204030204" pitchFamily="34" charset="0"/>
              </a:rPr>
              <a:t>, </a:t>
            </a:r>
            <a:r>
              <a:rPr lang="id-ID" b="1" dirty="0" smtClean="0">
                <a:latin typeface="Calibri" panose="020F0502020204030204" pitchFamily="34" charset="0"/>
                <a:cs typeface="Calibri" panose="020F0502020204030204" pitchFamily="34" charset="0"/>
              </a:rPr>
              <a:t>M</a:t>
            </a:r>
            <a:r>
              <a:rPr lang="en-US" b="1" dirty="0" smtClean="0">
                <a:latin typeface="Calibri" panose="020F0502020204030204" pitchFamily="34" charset="0"/>
                <a:cs typeface="Calibri" panose="020F0502020204030204" pitchFamily="34" charset="0"/>
              </a:rPr>
              <a:t>.</a:t>
            </a:r>
            <a:r>
              <a:rPr lang="id-ID" b="1" dirty="0" smtClean="0">
                <a:latin typeface="Calibri" panose="020F0502020204030204" pitchFamily="34" charset="0"/>
                <a:cs typeface="Calibri" panose="020F0502020204030204" pitchFamily="34" charset="0"/>
              </a:rPr>
              <a:t>Kom</a:t>
            </a:r>
            <a:endParaRPr lang="id-ID" dirty="0"/>
          </a:p>
        </p:txBody>
      </p:sp>
      <p:sp>
        <p:nvSpPr>
          <p:cNvPr id="9" name="Rectangle 8"/>
          <p:cNvSpPr/>
          <p:nvPr/>
        </p:nvSpPr>
        <p:spPr>
          <a:xfrm>
            <a:off x="485775" y="2852898"/>
            <a:ext cx="6096000" cy="523220"/>
          </a:xfrm>
          <a:prstGeom prst="rect">
            <a:avLst/>
          </a:prstGeom>
        </p:spPr>
        <p:txBody>
          <a:bodyPr>
            <a:spAutoFit/>
          </a:bodyPr>
          <a:lstStyle/>
          <a:p>
            <a:r>
              <a:rPr lang="en-US" sz="2800" b="1" dirty="0" smtClean="0">
                <a:solidFill>
                  <a:srgbClr val="000000"/>
                </a:solidFill>
                <a:latin typeface="Calibri" panose="020F0502020204030204" pitchFamily="34" charset="0"/>
              </a:rPr>
              <a:t>Yazid Aufar – G651170071</a:t>
            </a:r>
            <a:r>
              <a:rPr lang="en-US" sz="2800" dirty="0" smtClean="0"/>
              <a:t> </a:t>
            </a:r>
            <a:endParaRPr lang="id-ID" sz="2800" dirty="0"/>
          </a:p>
        </p:txBody>
      </p:sp>
      <p:sp>
        <p:nvSpPr>
          <p:cNvPr id="10" name="Rectangle 9"/>
          <p:cNvSpPr/>
          <p:nvPr/>
        </p:nvSpPr>
        <p:spPr>
          <a:xfrm>
            <a:off x="485775" y="4601566"/>
            <a:ext cx="11258550" cy="323850"/>
          </a:xfrm>
          <a:prstGeom prst="rect">
            <a:avLst/>
          </a:prstGeom>
          <a:solidFill>
            <a:srgbClr val="030303"/>
          </a:solidFill>
          <a:ln>
            <a:solidFill>
              <a:srgbClr val="03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b="1" dirty="0" smtClean="0">
                <a:latin typeface="Calibri" panose="020F0502020204030204" pitchFamily="34" charset="0"/>
                <a:cs typeface="Calibri" panose="020F0502020204030204" pitchFamily="34" charset="0"/>
              </a:rPr>
              <a:t>Tempat : Ruang Sidang Ilmu Komputer	</a:t>
            </a:r>
            <a:r>
              <a:rPr lang="en-US" b="1" dirty="0" smtClean="0">
                <a:latin typeface="Calibri" panose="020F0502020204030204" pitchFamily="34" charset="0"/>
                <a:cs typeface="Calibri" panose="020F0502020204030204" pitchFamily="34" charset="0"/>
              </a:rPr>
              <a:t>										</a:t>
            </a:r>
            <a:r>
              <a:rPr lang="id-ID" b="1" dirty="0" smtClean="0">
                <a:latin typeface="Calibri" panose="020F0502020204030204" pitchFamily="34" charset="0"/>
                <a:cs typeface="Calibri" panose="020F0502020204030204" pitchFamily="34" charset="0"/>
              </a:rPr>
              <a:t>Tanggal	: 18 Oktober 2018</a:t>
            </a:r>
            <a:endParaRPr lang="id-ID"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2558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14375" y="217680"/>
            <a:ext cx="11068434" cy="892470"/>
          </a:xfrm>
        </p:spPr>
        <p:txBody>
          <a:bodyPr/>
          <a:lstStyle/>
          <a:p>
            <a:r>
              <a:rPr lang="id-ID" b="1" dirty="0" smtClean="0">
                <a:solidFill>
                  <a:srgbClr val="030303"/>
                </a:solidFill>
                <a:latin typeface="+mn-lt"/>
              </a:rPr>
              <a:t>Rumusan </a:t>
            </a:r>
            <a:r>
              <a:rPr lang="id-ID" b="1" dirty="0" smtClean="0">
                <a:solidFill>
                  <a:srgbClr val="9ACC39"/>
                </a:solidFill>
                <a:latin typeface="+mn-lt"/>
              </a:rPr>
              <a:t>Masalah</a:t>
            </a:r>
            <a:endParaRPr lang="id-ID" b="1" dirty="0">
              <a:solidFill>
                <a:srgbClr val="9ACC39"/>
              </a:solidFill>
              <a:latin typeface="+mn-lt"/>
            </a:endParaRPr>
          </a:p>
        </p:txBody>
      </p:sp>
      <p:sp>
        <p:nvSpPr>
          <p:cNvPr id="8" name="Rounded Rectangle 7"/>
          <p:cNvSpPr/>
          <p:nvPr/>
        </p:nvSpPr>
        <p:spPr>
          <a:xfrm>
            <a:off x="11163684" y="6255335"/>
            <a:ext cx="619125" cy="466725"/>
          </a:xfrm>
          <a:prstGeom prst="roundRect">
            <a:avLst/>
          </a:prstGeom>
          <a:solidFill>
            <a:srgbClr val="9ACC39"/>
          </a:solidFill>
          <a:ln>
            <a:solidFill>
              <a:srgbClr val="9ACC39"/>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t>9</a:t>
            </a:r>
            <a:endParaRPr lang="id-ID" b="1" dirty="0"/>
          </a:p>
        </p:txBody>
      </p:sp>
      <p:sp>
        <p:nvSpPr>
          <p:cNvPr id="9" name="Rectangle 8"/>
          <p:cNvSpPr/>
          <p:nvPr/>
        </p:nvSpPr>
        <p:spPr>
          <a:xfrm>
            <a:off x="180975" y="6350197"/>
            <a:ext cx="11601834" cy="307777"/>
          </a:xfrm>
          <a:prstGeom prst="rect">
            <a:avLst/>
          </a:prstGeom>
        </p:spPr>
        <p:txBody>
          <a:bodyPr wrap="square">
            <a:spAutoFit/>
          </a:bodyPr>
          <a:lstStyle/>
          <a:p>
            <a:r>
              <a:rPr lang="id-ID" sz="1400" b="1" dirty="0" smtClean="0">
                <a:solidFill>
                  <a:schemeClr val="bg1">
                    <a:lumMod val="50000"/>
                  </a:schemeClr>
                </a:solidFill>
                <a:latin typeface="Calibri" panose="020F0502020204030204" pitchFamily="34" charset="0"/>
                <a:cs typeface="Calibri" panose="020F0502020204030204" pitchFamily="34" charset="0"/>
              </a:rPr>
              <a:t>Kamis, 18 </a:t>
            </a:r>
            <a:r>
              <a:rPr lang="id-ID" sz="1400" b="1" dirty="0">
                <a:solidFill>
                  <a:schemeClr val="bg1">
                    <a:lumMod val="50000"/>
                  </a:schemeClr>
                </a:solidFill>
                <a:latin typeface="Calibri" panose="020F0502020204030204" pitchFamily="34" charset="0"/>
                <a:cs typeface="Calibri" panose="020F0502020204030204" pitchFamily="34" charset="0"/>
              </a:rPr>
              <a:t>Oktober </a:t>
            </a:r>
            <a:r>
              <a:rPr lang="id-ID" sz="1400" b="1" dirty="0" smtClean="0">
                <a:solidFill>
                  <a:schemeClr val="bg1">
                    <a:lumMod val="50000"/>
                  </a:schemeClr>
                </a:solidFill>
                <a:latin typeface="Calibri" panose="020F0502020204030204" pitchFamily="34" charset="0"/>
                <a:cs typeface="Calibri" panose="020F0502020204030204" pitchFamily="34" charset="0"/>
              </a:rPr>
              <a:t>2018</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id-ID" sz="1400" b="1" dirty="0" smtClean="0">
                <a:solidFill>
                  <a:schemeClr val="bg1">
                    <a:lumMod val="50000"/>
                  </a:schemeClr>
                </a:solidFill>
                <a:latin typeface="Calibri" panose="020F0502020204030204" pitchFamily="34" charset="0"/>
                <a:cs typeface="Calibri" panose="020F0502020204030204" pitchFamily="34" charset="0"/>
              </a:rPr>
              <a:t>Kolokium Magister Ilmu Komputer Kelas Reguler</a:t>
            </a:r>
            <a:endParaRPr lang="id-ID" sz="1400" b="1" dirty="0">
              <a:solidFill>
                <a:schemeClr val="bg1">
                  <a:lumMod val="50000"/>
                </a:schemeClr>
              </a:solidFill>
              <a:latin typeface="Calibri" panose="020F0502020204030204" pitchFamily="34" charset="0"/>
              <a:cs typeface="Calibri" panose="020F0502020204030204" pitchFamily="34" charset="0"/>
            </a:endParaRPr>
          </a:p>
        </p:txBody>
      </p:sp>
      <p:grpSp>
        <p:nvGrpSpPr>
          <p:cNvPr id="18" name="Group 17"/>
          <p:cNvGrpSpPr/>
          <p:nvPr/>
        </p:nvGrpSpPr>
        <p:grpSpPr>
          <a:xfrm>
            <a:off x="333376" y="382928"/>
            <a:ext cx="133350" cy="541480"/>
            <a:chOff x="317656" y="371475"/>
            <a:chExt cx="157163" cy="638175"/>
          </a:xfrm>
        </p:grpSpPr>
        <p:sp>
          <p:nvSpPr>
            <p:cNvPr id="16" name="Rectangle 15"/>
            <p:cNvSpPr/>
            <p:nvPr/>
          </p:nvSpPr>
          <p:spPr>
            <a:xfrm flipH="1">
              <a:off x="369569" y="371475"/>
              <a:ext cx="45719" cy="638175"/>
            </a:xfrm>
            <a:prstGeom prst="rect">
              <a:avLst/>
            </a:prstGeom>
            <a:solidFill>
              <a:srgbClr val="99CB38"/>
            </a:solidFill>
            <a:ln>
              <a:solidFill>
                <a:srgbClr val="99C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317656" y="614362"/>
              <a:ext cx="157163" cy="157163"/>
            </a:xfrm>
            <a:prstGeom prst="ellipse">
              <a:avLst/>
            </a:prstGeom>
            <a:solidFill>
              <a:srgbClr val="62A637"/>
            </a:solidFill>
            <a:ln>
              <a:solidFill>
                <a:srgbClr val="62A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6" name="Rectangle 5"/>
          <p:cNvSpPr/>
          <p:nvPr/>
        </p:nvSpPr>
        <p:spPr>
          <a:xfrm>
            <a:off x="5392109" y="2343914"/>
            <a:ext cx="5966837" cy="2677656"/>
          </a:xfrm>
          <a:prstGeom prst="rect">
            <a:avLst/>
          </a:prstGeom>
        </p:spPr>
        <p:txBody>
          <a:bodyPr wrap="square">
            <a:spAutoFit/>
          </a:bodyPr>
          <a:lstStyle/>
          <a:p>
            <a:pPr lvl="0"/>
            <a:r>
              <a:rPr lang="id-ID" sz="2400" dirty="0" smtClean="0"/>
              <a:t>Bagaimana</a:t>
            </a:r>
            <a:r>
              <a:rPr lang="en-US" sz="2400" dirty="0" smtClean="0"/>
              <a:t> </a:t>
            </a:r>
            <a:r>
              <a:rPr lang="en-US" sz="2400" dirty="0"/>
              <a:t>proses </a:t>
            </a:r>
            <a:r>
              <a:rPr lang="id-ID" sz="2400" dirty="0" smtClean="0"/>
              <a:t>pengoptimalan nilai</a:t>
            </a:r>
            <a:r>
              <a:rPr lang="en-US" sz="2400" dirty="0" smtClean="0"/>
              <a:t> </a:t>
            </a:r>
            <a:r>
              <a:rPr lang="en-US" sz="2400" dirty="0"/>
              <a:t>parameter </a:t>
            </a:r>
            <a:r>
              <a:rPr lang="id-ID" sz="2400" dirty="0"/>
              <a:t>model GR4J</a:t>
            </a:r>
            <a:r>
              <a:rPr lang="en-US" sz="2400" dirty="0"/>
              <a:t> </a:t>
            </a:r>
            <a:r>
              <a:rPr lang="id-ID" sz="2400" dirty="0" smtClean="0"/>
              <a:t>menggunakan</a:t>
            </a:r>
            <a:r>
              <a:rPr lang="en-US" sz="2400" dirty="0" smtClean="0"/>
              <a:t> </a:t>
            </a:r>
            <a:r>
              <a:rPr lang="en-US" sz="2400" i="1" dirty="0"/>
              <a:t>Particle Swarm Optimization </a:t>
            </a:r>
            <a:r>
              <a:rPr lang="en-US" sz="2400" dirty="0"/>
              <a:t>(PSO</a:t>
            </a:r>
            <a:r>
              <a:rPr lang="en-US" sz="2400" dirty="0" smtClean="0"/>
              <a:t>)?</a:t>
            </a:r>
          </a:p>
          <a:p>
            <a:pPr marL="342900" lvl="0" indent="-342900">
              <a:buFont typeface="+mj-lt"/>
              <a:buAutoNum type="arabicPeriod"/>
            </a:pPr>
            <a:endParaRPr lang="en-US" sz="2400" dirty="0"/>
          </a:p>
          <a:p>
            <a:pPr lvl="0"/>
            <a:r>
              <a:rPr lang="id-ID" sz="2400" dirty="0" smtClean="0"/>
              <a:t>Bagaimana menetukan Kalender Tanam padi di lahan rawa lebak menggunakan</a:t>
            </a:r>
            <a:r>
              <a:rPr lang="en-US" sz="2400" dirty="0" smtClean="0"/>
              <a:t> </a:t>
            </a:r>
            <a:r>
              <a:rPr lang="en-US" sz="2400" dirty="0"/>
              <a:t>model GR4J?</a:t>
            </a:r>
          </a:p>
        </p:txBody>
      </p:sp>
      <p:sp>
        <p:nvSpPr>
          <p:cNvPr id="3" name="Oval 2"/>
          <p:cNvSpPr/>
          <p:nvPr/>
        </p:nvSpPr>
        <p:spPr>
          <a:xfrm>
            <a:off x="4534092" y="2354309"/>
            <a:ext cx="723900" cy="723900"/>
          </a:xfrm>
          <a:prstGeom prst="ellipse">
            <a:avLst/>
          </a:prstGeom>
          <a:solidFill>
            <a:srgbClr val="99CB38"/>
          </a:solidFill>
          <a:ln>
            <a:solidFill>
              <a:srgbClr val="99C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1</a:t>
            </a:r>
            <a:endParaRPr lang="id-ID" sz="2800" b="1" dirty="0"/>
          </a:p>
        </p:txBody>
      </p:sp>
      <p:sp>
        <p:nvSpPr>
          <p:cNvPr id="11" name="Oval 10"/>
          <p:cNvSpPr/>
          <p:nvPr/>
        </p:nvSpPr>
        <p:spPr>
          <a:xfrm>
            <a:off x="4534092" y="3893051"/>
            <a:ext cx="723900" cy="723900"/>
          </a:xfrm>
          <a:prstGeom prst="ellipse">
            <a:avLst/>
          </a:prstGeom>
          <a:solidFill>
            <a:srgbClr val="36A76F"/>
          </a:solidFill>
          <a:ln>
            <a:solidFill>
              <a:srgbClr val="36A7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2</a:t>
            </a:r>
            <a:endParaRPr lang="id-ID" sz="2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813" y="1313203"/>
            <a:ext cx="3102062" cy="4648200"/>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p:cNvSpPr/>
          <p:nvPr/>
        </p:nvSpPr>
        <p:spPr>
          <a:xfrm>
            <a:off x="2885723" y="5684404"/>
            <a:ext cx="1067152" cy="276999"/>
          </a:xfrm>
          <a:prstGeom prst="rect">
            <a:avLst/>
          </a:prstGeom>
        </p:spPr>
        <p:txBody>
          <a:bodyPr wrap="none">
            <a:spAutoFit/>
          </a:bodyPr>
          <a:lstStyle/>
          <a:p>
            <a:r>
              <a:rPr lang="id-ID" sz="1200" b="1" dirty="0">
                <a:solidFill>
                  <a:schemeClr val="bg1"/>
                </a:solidFill>
              </a:rPr>
              <a:t>unsplash.com</a:t>
            </a:r>
          </a:p>
        </p:txBody>
      </p:sp>
    </p:spTree>
    <p:extLst>
      <p:ext uri="{BB962C8B-B14F-4D97-AF65-F5344CB8AC3E}">
        <p14:creationId xmlns:p14="http://schemas.microsoft.com/office/powerpoint/2010/main" val="2220811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14375" y="217680"/>
            <a:ext cx="11068434" cy="892470"/>
          </a:xfrm>
        </p:spPr>
        <p:txBody>
          <a:bodyPr/>
          <a:lstStyle/>
          <a:p>
            <a:r>
              <a:rPr lang="id-ID" b="1" dirty="0" smtClean="0">
                <a:solidFill>
                  <a:srgbClr val="030303"/>
                </a:solidFill>
                <a:latin typeface="+mn-lt"/>
              </a:rPr>
              <a:t>Tujuan </a:t>
            </a:r>
            <a:r>
              <a:rPr lang="id-ID" b="1" dirty="0" smtClean="0">
                <a:solidFill>
                  <a:srgbClr val="9ACC39"/>
                </a:solidFill>
                <a:latin typeface="+mn-lt"/>
              </a:rPr>
              <a:t>Penelitian</a:t>
            </a:r>
            <a:endParaRPr lang="id-ID" b="1" dirty="0">
              <a:solidFill>
                <a:srgbClr val="9ACC39"/>
              </a:solidFill>
              <a:latin typeface="+mn-lt"/>
            </a:endParaRPr>
          </a:p>
        </p:txBody>
      </p:sp>
      <p:sp>
        <p:nvSpPr>
          <p:cNvPr id="8" name="Rounded Rectangle 7"/>
          <p:cNvSpPr/>
          <p:nvPr/>
        </p:nvSpPr>
        <p:spPr>
          <a:xfrm>
            <a:off x="11163684" y="6255335"/>
            <a:ext cx="619125" cy="466725"/>
          </a:xfrm>
          <a:prstGeom prst="roundRect">
            <a:avLst/>
          </a:prstGeom>
          <a:solidFill>
            <a:srgbClr val="9ACC39"/>
          </a:solidFill>
          <a:ln>
            <a:solidFill>
              <a:srgbClr val="9ACC39"/>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t>10</a:t>
            </a:r>
            <a:endParaRPr lang="id-ID" b="1" dirty="0"/>
          </a:p>
        </p:txBody>
      </p:sp>
      <p:sp>
        <p:nvSpPr>
          <p:cNvPr id="9" name="Rectangle 8"/>
          <p:cNvSpPr/>
          <p:nvPr/>
        </p:nvSpPr>
        <p:spPr>
          <a:xfrm>
            <a:off x="180975" y="6350197"/>
            <a:ext cx="11601834" cy="307777"/>
          </a:xfrm>
          <a:prstGeom prst="rect">
            <a:avLst/>
          </a:prstGeom>
        </p:spPr>
        <p:txBody>
          <a:bodyPr wrap="square">
            <a:spAutoFit/>
          </a:bodyPr>
          <a:lstStyle/>
          <a:p>
            <a:r>
              <a:rPr lang="id-ID" sz="1400" b="1" dirty="0" smtClean="0">
                <a:solidFill>
                  <a:schemeClr val="bg1">
                    <a:lumMod val="50000"/>
                  </a:schemeClr>
                </a:solidFill>
                <a:latin typeface="Calibri" panose="020F0502020204030204" pitchFamily="34" charset="0"/>
                <a:cs typeface="Calibri" panose="020F0502020204030204" pitchFamily="34" charset="0"/>
              </a:rPr>
              <a:t>Kamis, 18 </a:t>
            </a:r>
            <a:r>
              <a:rPr lang="id-ID" sz="1400" b="1" dirty="0">
                <a:solidFill>
                  <a:schemeClr val="bg1">
                    <a:lumMod val="50000"/>
                  </a:schemeClr>
                </a:solidFill>
                <a:latin typeface="Calibri" panose="020F0502020204030204" pitchFamily="34" charset="0"/>
                <a:cs typeface="Calibri" panose="020F0502020204030204" pitchFamily="34" charset="0"/>
              </a:rPr>
              <a:t>Oktober </a:t>
            </a:r>
            <a:r>
              <a:rPr lang="id-ID" sz="1400" b="1" dirty="0" smtClean="0">
                <a:solidFill>
                  <a:schemeClr val="bg1">
                    <a:lumMod val="50000"/>
                  </a:schemeClr>
                </a:solidFill>
                <a:latin typeface="Calibri" panose="020F0502020204030204" pitchFamily="34" charset="0"/>
                <a:cs typeface="Calibri" panose="020F0502020204030204" pitchFamily="34" charset="0"/>
              </a:rPr>
              <a:t>2018</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id-ID" sz="1400" b="1" dirty="0" smtClean="0">
                <a:solidFill>
                  <a:schemeClr val="bg1">
                    <a:lumMod val="50000"/>
                  </a:schemeClr>
                </a:solidFill>
                <a:latin typeface="Calibri" panose="020F0502020204030204" pitchFamily="34" charset="0"/>
                <a:cs typeface="Calibri" panose="020F0502020204030204" pitchFamily="34" charset="0"/>
              </a:rPr>
              <a:t>Kolokium Magister Ilmu Komputer Kelas Reguler</a:t>
            </a:r>
            <a:endParaRPr lang="id-ID" sz="1400" b="1" dirty="0">
              <a:solidFill>
                <a:schemeClr val="bg1">
                  <a:lumMod val="50000"/>
                </a:schemeClr>
              </a:solidFill>
              <a:latin typeface="Calibri" panose="020F0502020204030204" pitchFamily="34" charset="0"/>
              <a:cs typeface="Calibri" panose="020F0502020204030204" pitchFamily="34" charset="0"/>
            </a:endParaRPr>
          </a:p>
        </p:txBody>
      </p:sp>
      <p:grpSp>
        <p:nvGrpSpPr>
          <p:cNvPr id="18" name="Group 17"/>
          <p:cNvGrpSpPr/>
          <p:nvPr/>
        </p:nvGrpSpPr>
        <p:grpSpPr>
          <a:xfrm>
            <a:off x="333376" y="382928"/>
            <a:ext cx="133350" cy="541480"/>
            <a:chOff x="317656" y="371475"/>
            <a:chExt cx="157163" cy="638175"/>
          </a:xfrm>
        </p:grpSpPr>
        <p:sp>
          <p:nvSpPr>
            <p:cNvPr id="16" name="Rectangle 15"/>
            <p:cNvSpPr/>
            <p:nvPr/>
          </p:nvSpPr>
          <p:spPr>
            <a:xfrm flipH="1">
              <a:off x="369569" y="371475"/>
              <a:ext cx="45719" cy="638175"/>
            </a:xfrm>
            <a:prstGeom prst="rect">
              <a:avLst/>
            </a:prstGeom>
            <a:solidFill>
              <a:srgbClr val="99CB38"/>
            </a:solidFill>
            <a:ln>
              <a:solidFill>
                <a:srgbClr val="99C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317656" y="614362"/>
              <a:ext cx="157163" cy="157163"/>
            </a:xfrm>
            <a:prstGeom prst="ellipse">
              <a:avLst/>
            </a:prstGeom>
            <a:solidFill>
              <a:srgbClr val="62A637"/>
            </a:solidFill>
            <a:ln>
              <a:solidFill>
                <a:srgbClr val="62A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0" name="Group 9"/>
          <p:cNvGrpSpPr/>
          <p:nvPr/>
        </p:nvGrpSpPr>
        <p:grpSpPr>
          <a:xfrm>
            <a:off x="24987" y="1818584"/>
            <a:ext cx="11913810" cy="3633455"/>
            <a:chOff x="85725" y="1205012"/>
            <a:chExt cx="11913810" cy="3633455"/>
          </a:xfrm>
        </p:grpSpPr>
        <p:pic>
          <p:nvPicPr>
            <p:cNvPr id="19" name="Picture 18"/>
            <p:cNvPicPr>
              <a:picLocks noChangeAspect="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85725" y="3009667"/>
              <a:ext cx="11501887" cy="1828800"/>
            </a:xfrm>
            <a:prstGeom prst="rect">
              <a:avLst/>
            </a:prstGeom>
          </p:spPr>
        </p:pic>
        <p:pic>
          <p:nvPicPr>
            <p:cNvPr id="14" name="Picture 13"/>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7648" y="1205012"/>
              <a:ext cx="11501887" cy="1828800"/>
            </a:xfrm>
            <a:prstGeom prst="rect">
              <a:avLst/>
            </a:prstGeom>
          </p:spPr>
        </p:pic>
        <p:sp>
          <p:nvSpPr>
            <p:cNvPr id="7" name="Rectangle 6"/>
            <p:cNvSpPr/>
            <p:nvPr/>
          </p:nvSpPr>
          <p:spPr>
            <a:xfrm>
              <a:off x="2576983" y="1976815"/>
              <a:ext cx="8115300" cy="707886"/>
            </a:xfrm>
            <a:prstGeom prst="rect">
              <a:avLst/>
            </a:prstGeom>
          </p:spPr>
          <p:txBody>
            <a:bodyPr wrap="square">
              <a:spAutoFit/>
            </a:bodyPr>
            <a:lstStyle/>
            <a:p>
              <a:pPr lvl="0"/>
              <a:r>
                <a:rPr lang="id-ID" sz="2000" dirty="0"/>
                <a:t>Mengoptimasi nilai parameter model GR4J menggunakan Particle Swarm Optimization (PSO).</a:t>
              </a:r>
            </a:p>
          </p:txBody>
        </p:sp>
        <p:sp>
          <p:nvSpPr>
            <p:cNvPr id="6" name="Rectangle 5"/>
            <p:cNvSpPr/>
            <p:nvPr/>
          </p:nvSpPr>
          <p:spPr>
            <a:xfrm>
              <a:off x="2165060" y="3808681"/>
              <a:ext cx="8181305" cy="707886"/>
            </a:xfrm>
            <a:prstGeom prst="rect">
              <a:avLst/>
            </a:prstGeom>
          </p:spPr>
          <p:txBody>
            <a:bodyPr wrap="square">
              <a:spAutoFit/>
            </a:bodyPr>
            <a:lstStyle/>
            <a:p>
              <a:pPr lvl="0"/>
              <a:r>
                <a:rPr lang="id-ID" sz="2000" dirty="0" smtClean="0"/>
                <a:t>Menentukan </a:t>
              </a:r>
              <a:r>
                <a:rPr lang="id-ID" sz="2000" dirty="0"/>
                <a:t>Kalender Tanam padi di lahan rawa lebak menggunakan model GR4J.</a:t>
              </a:r>
            </a:p>
          </p:txBody>
        </p:sp>
        <p:sp>
          <p:nvSpPr>
            <p:cNvPr id="20" name="Title 1"/>
            <p:cNvSpPr txBox="1">
              <a:spLocks/>
            </p:cNvSpPr>
            <p:nvPr/>
          </p:nvSpPr>
          <p:spPr>
            <a:xfrm>
              <a:off x="1060595" y="1604754"/>
              <a:ext cx="552450" cy="8924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solidFill>
                  <a:latin typeface="+mn-lt"/>
                </a:rPr>
                <a:t>1</a:t>
              </a:r>
              <a:endParaRPr lang="id-ID" b="1" dirty="0">
                <a:solidFill>
                  <a:schemeClr val="bg1"/>
                </a:solidFill>
                <a:latin typeface="+mn-lt"/>
              </a:endParaRPr>
            </a:p>
          </p:txBody>
        </p:sp>
        <p:sp>
          <p:nvSpPr>
            <p:cNvPr id="21" name="Title 1"/>
            <p:cNvSpPr txBox="1">
              <a:spLocks/>
            </p:cNvSpPr>
            <p:nvPr/>
          </p:nvSpPr>
          <p:spPr>
            <a:xfrm>
              <a:off x="647588" y="3433554"/>
              <a:ext cx="552450" cy="8924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mn-lt"/>
                </a:rPr>
                <a:t>2</a:t>
              </a:r>
              <a:endParaRPr lang="id-ID" b="1" dirty="0">
                <a:solidFill>
                  <a:schemeClr val="bg1"/>
                </a:solidFill>
                <a:latin typeface="+mn-lt"/>
              </a:endParaRPr>
            </a:p>
          </p:txBody>
        </p:sp>
      </p:grpSp>
    </p:spTree>
    <p:extLst>
      <p:ext uri="{BB962C8B-B14F-4D97-AF65-F5344CB8AC3E}">
        <p14:creationId xmlns:p14="http://schemas.microsoft.com/office/powerpoint/2010/main" val="4105065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14375" y="217680"/>
            <a:ext cx="11068434" cy="892470"/>
          </a:xfrm>
        </p:spPr>
        <p:txBody>
          <a:bodyPr/>
          <a:lstStyle/>
          <a:p>
            <a:r>
              <a:rPr lang="id-ID" b="1" dirty="0">
                <a:solidFill>
                  <a:srgbClr val="030303"/>
                </a:solidFill>
                <a:latin typeface="+mn-lt"/>
              </a:rPr>
              <a:t>Manfaat </a:t>
            </a:r>
            <a:r>
              <a:rPr lang="id-ID" b="1" dirty="0">
                <a:solidFill>
                  <a:srgbClr val="99CB38"/>
                </a:solidFill>
                <a:latin typeface="+mn-lt"/>
              </a:rPr>
              <a:t>Penelitian</a:t>
            </a:r>
          </a:p>
        </p:txBody>
      </p:sp>
      <p:sp>
        <p:nvSpPr>
          <p:cNvPr id="8" name="Rounded Rectangle 7"/>
          <p:cNvSpPr/>
          <p:nvPr/>
        </p:nvSpPr>
        <p:spPr>
          <a:xfrm>
            <a:off x="11163684" y="6255335"/>
            <a:ext cx="619125" cy="466725"/>
          </a:xfrm>
          <a:prstGeom prst="roundRect">
            <a:avLst/>
          </a:prstGeom>
          <a:solidFill>
            <a:srgbClr val="9ACC39"/>
          </a:solidFill>
          <a:ln>
            <a:solidFill>
              <a:srgbClr val="9ACC39"/>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t>11</a:t>
            </a:r>
            <a:endParaRPr lang="id-ID" b="1" dirty="0"/>
          </a:p>
        </p:txBody>
      </p:sp>
      <p:sp>
        <p:nvSpPr>
          <p:cNvPr id="9" name="Rectangle 8"/>
          <p:cNvSpPr/>
          <p:nvPr/>
        </p:nvSpPr>
        <p:spPr>
          <a:xfrm>
            <a:off x="180975" y="6350197"/>
            <a:ext cx="11601834" cy="307777"/>
          </a:xfrm>
          <a:prstGeom prst="rect">
            <a:avLst/>
          </a:prstGeom>
        </p:spPr>
        <p:txBody>
          <a:bodyPr wrap="square">
            <a:spAutoFit/>
          </a:bodyPr>
          <a:lstStyle/>
          <a:p>
            <a:r>
              <a:rPr lang="id-ID" sz="1400" b="1" dirty="0" smtClean="0">
                <a:solidFill>
                  <a:schemeClr val="bg1">
                    <a:lumMod val="50000"/>
                  </a:schemeClr>
                </a:solidFill>
                <a:latin typeface="Calibri" panose="020F0502020204030204" pitchFamily="34" charset="0"/>
                <a:cs typeface="Calibri" panose="020F0502020204030204" pitchFamily="34" charset="0"/>
              </a:rPr>
              <a:t>Kamis, 18 </a:t>
            </a:r>
            <a:r>
              <a:rPr lang="id-ID" sz="1400" b="1" dirty="0">
                <a:solidFill>
                  <a:schemeClr val="bg1">
                    <a:lumMod val="50000"/>
                  </a:schemeClr>
                </a:solidFill>
                <a:latin typeface="Calibri" panose="020F0502020204030204" pitchFamily="34" charset="0"/>
                <a:cs typeface="Calibri" panose="020F0502020204030204" pitchFamily="34" charset="0"/>
              </a:rPr>
              <a:t>Oktober </a:t>
            </a:r>
            <a:r>
              <a:rPr lang="id-ID" sz="1400" b="1" dirty="0" smtClean="0">
                <a:solidFill>
                  <a:schemeClr val="bg1">
                    <a:lumMod val="50000"/>
                  </a:schemeClr>
                </a:solidFill>
                <a:latin typeface="Calibri" panose="020F0502020204030204" pitchFamily="34" charset="0"/>
                <a:cs typeface="Calibri" panose="020F0502020204030204" pitchFamily="34" charset="0"/>
              </a:rPr>
              <a:t>2018</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id-ID" sz="1400" b="1" dirty="0" smtClean="0">
                <a:solidFill>
                  <a:schemeClr val="bg1">
                    <a:lumMod val="50000"/>
                  </a:schemeClr>
                </a:solidFill>
                <a:latin typeface="Calibri" panose="020F0502020204030204" pitchFamily="34" charset="0"/>
                <a:cs typeface="Calibri" panose="020F0502020204030204" pitchFamily="34" charset="0"/>
              </a:rPr>
              <a:t>Kolokium Magister Ilmu Komputer Kelas Reguler</a:t>
            </a:r>
            <a:endParaRPr lang="id-ID" sz="1400" b="1" dirty="0">
              <a:solidFill>
                <a:schemeClr val="bg1">
                  <a:lumMod val="50000"/>
                </a:schemeClr>
              </a:solidFill>
              <a:latin typeface="Calibri" panose="020F0502020204030204" pitchFamily="34" charset="0"/>
              <a:cs typeface="Calibri" panose="020F0502020204030204" pitchFamily="34" charset="0"/>
            </a:endParaRPr>
          </a:p>
        </p:txBody>
      </p:sp>
      <p:grpSp>
        <p:nvGrpSpPr>
          <p:cNvPr id="18" name="Group 17"/>
          <p:cNvGrpSpPr/>
          <p:nvPr/>
        </p:nvGrpSpPr>
        <p:grpSpPr>
          <a:xfrm>
            <a:off x="333376" y="382928"/>
            <a:ext cx="133350" cy="541480"/>
            <a:chOff x="317656" y="371475"/>
            <a:chExt cx="157163" cy="638175"/>
          </a:xfrm>
        </p:grpSpPr>
        <p:sp>
          <p:nvSpPr>
            <p:cNvPr id="16" name="Rectangle 15"/>
            <p:cNvSpPr/>
            <p:nvPr/>
          </p:nvSpPr>
          <p:spPr>
            <a:xfrm flipH="1">
              <a:off x="369569" y="371475"/>
              <a:ext cx="45719" cy="638175"/>
            </a:xfrm>
            <a:prstGeom prst="rect">
              <a:avLst/>
            </a:prstGeom>
            <a:solidFill>
              <a:srgbClr val="99CB38"/>
            </a:solidFill>
            <a:ln>
              <a:solidFill>
                <a:srgbClr val="99C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317656" y="614362"/>
              <a:ext cx="157163" cy="157163"/>
            </a:xfrm>
            <a:prstGeom prst="ellipse">
              <a:avLst/>
            </a:prstGeom>
            <a:solidFill>
              <a:srgbClr val="62A637"/>
            </a:solidFill>
            <a:ln>
              <a:solidFill>
                <a:srgbClr val="62A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 name="Rectangle 1"/>
          <p:cNvSpPr/>
          <p:nvPr/>
        </p:nvSpPr>
        <p:spPr>
          <a:xfrm>
            <a:off x="586171" y="3949432"/>
            <a:ext cx="10887075" cy="1754326"/>
          </a:xfrm>
          <a:prstGeom prst="rect">
            <a:avLst/>
          </a:prstGeom>
        </p:spPr>
        <p:txBody>
          <a:bodyPr wrap="square">
            <a:spAutoFit/>
          </a:bodyPr>
          <a:lstStyle/>
          <a:p>
            <a:r>
              <a:rPr lang="id-ID" sz="2000" dirty="0">
                <a:ea typeface="Times New Roman" panose="02020603050405020304" pitchFamily="18" charset="0"/>
                <a:cs typeface="Arial" panose="020B0604020202020204" pitchFamily="34" charset="0"/>
              </a:rPr>
              <a:t>Hasil penelitian ini diharapkan dapat </a:t>
            </a:r>
            <a:r>
              <a:rPr lang="id-ID" sz="3600" b="1" dirty="0" smtClean="0">
                <a:solidFill>
                  <a:srgbClr val="99CB38"/>
                </a:solidFill>
                <a:ea typeface="Times New Roman" panose="02020603050405020304" pitchFamily="18" charset="0"/>
              </a:rPr>
              <a:t>meningkatkan hasil akurasi</a:t>
            </a:r>
            <a:r>
              <a:rPr lang="id-ID" sz="3600" b="1" dirty="0" smtClean="0">
                <a:solidFill>
                  <a:srgbClr val="99CB38"/>
                </a:solidFill>
                <a:ea typeface="Times New Roman" panose="02020603050405020304" pitchFamily="18" charset="0"/>
                <a:cs typeface="Arial" panose="020B0604020202020204" pitchFamily="34" charset="0"/>
              </a:rPr>
              <a:t> </a:t>
            </a:r>
            <a:r>
              <a:rPr lang="en-US" sz="2000" dirty="0" smtClean="0">
                <a:ea typeface="Times New Roman" panose="02020603050405020304" pitchFamily="18" charset="0"/>
                <a:cs typeface="Arial" panose="020B0604020202020204" pitchFamily="34" charset="0"/>
              </a:rPr>
              <a:t>model </a:t>
            </a:r>
            <a:r>
              <a:rPr lang="en-US" sz="2000" dirty="0">
                <a:ea typeface="Times New Roman" panose="02020603050405020304" pitchFamily="18" charset="0"/>
                <a:cs typeface="Arial" panose="020B0604020202020204" pitchFamily="34" charset="0"/>
              </a:rPr>
              <a:t>GR4J </a:t>
            </a:r>
            <a:r>
              <a:rPr lang="id-ID" sz="2000" dirty="0" smtClean="0">
                <a:ea typeface="Times New Roman" panose="02020603050405020304" pitchFamily="18" charset="0"/>
                <a:cs typeface="Arial" panose="020B0604020202020204" pitchFamily="34" charset="0"/>
              </a:rPr>
              <a:t>melaui </a:t>
            </a:r>
            <a:r>
              <a:rPr lang="id-ID" sz="2000" dirty="0" smtClean="0">
                <a:solidFill>
                  <a:srgbClr val="000000"/>
                </a:solidFill>
                <a:ea typeface="Times New Roman" panose="02020603050405020304" pitchFamily="18" charset="0"/>
              </a:rPr>
              <a:t>pencarian nilai </a:t>
            </a:r>
            <a:r>
              <a:rPr lang="en-US" sz="2000" dirty="0" smtClean="0">
                <a:solidFill>
                  <a:srgbClr val="000000"/>
                </a:solidFill>
                <a:ea typeface="Times New Roman" panose="02020603050405020304" pitchFamily="18" charset="0"/>
              </a:rPr>
              <a:t>parameter </a:t>
            </a:r>
            <a:r>
              <a:rPr lang="en-US" sz="2000" dirty="0">
                <a:solidFill>
                  <a:srgbClr val="000000"/>
                </a:solidFill>
                <a:ea typeface="Times New Roman" panose="02020603050405020304" pitchFamily="18" charset="0"/>
              </a:rPr>
              <a:t>yang optimal </a:t>
            </a:r>
            <a:r>
              <a:rPr lang="id-ID" sz="2000" dirty="0">
                <a:ea typeface="Times New Roman" panose="02020603050405020304" pitchFamily="18" charset="0"/>
                <a:cs typeface="Arial" panose="020B0604020202020204" pitchFamily="34" charset="0"/>
              </a:rPr>
              <a:t>sehingga dapat </a:t>
            </a:r>
            <a:r>
              <a:rPr lang="en-US" sz="3600" b="1" dirty="0">
                <a:solidFill>
                  <a:srgbClr val="99CB38"/>
                </a:solidFill>
                <a:ea typeface="MS Mincho" panose="02020609040205080304" pitchFamily="49" charset="-128"/>
                <a:cs typeface="Arial" panose="020B0604020202020204" pitchFamily="34" charset="0"/>
              </a:rPr>
              <a:t>m</a:t>
            </a:r>
            <a:r>
              <a:rPr lang="id-ID" sz="3600" b="1" dirty="0" smtClean="0">
                <a:solidFill>
                  <a:srgbClr val="99CB38"/>
                </a:solidFill>
                <a:ea typeface="MS Mincho" panose="02020609040205080304" pitchFamily="49" charset="-128"/>
                <a:cs typeface="Arial" panose="020B0604020202020204" pitchFamily="34" charset="0"/>
              </a:rPr>
              <a:t>enentukan </a:t>
            </a:r>
            <a:r>
              <a:rPr lang="id-ID" sz="3600" b="1" dirty="0" smtClean="0">
                <a:solidFill>
                  <a:srgbClr val="99CB38"/>
                </a:solidFill>
                <a:ea typeface="Times New Roman" panose="02020603050405020304" pitchFamily="18" charset="0"/>
                <a:cs typeface="Arial" panose="020B0604020202020204" pitchFamily="34" charset="0"/>
              </a:rPr>
              <a:t>Kalender Tanam padi</a:t>
            </a:r>
            <a:r>
              <a:rPr lang="en-US" sz="3600" b="1" dirty="0" smtClean="0">
                <a:solidFill>
                  <a:srgbClr val="99CB38"/>
                </a:solidFill>
                <a:ea typeface="Times New Roman" panose="02020603050405020304" pitchFamily="18" charset="0"/>
                <a:cs typeface="Arial" panose="020B0604020202020204" pitchFamily="34" charset="0"/>
              </a:rPr>
              <a:t> </a:t>
            </a:r>
            <a:r>
              <a:rPr lang="en-US" sz="2000" dirty="0">
                <a:ea typeface="Times New Roman" panose="02020603050405020304" pitchFamily="18" charset="0"/>
                <a:cs typeface="Arial" panose="020B0604020202020204" pitchFamily="34" charset="0"/>
              </a:rPr>
              <a:t>di </a:t>
            </a:r>
            <a:r>
              <a:rPr lang="id-ID" sz="2000" dirty="0" smtClean="0">
                <a:ea typeface="Times New Roman" panose="02020603050405020304" pitchFamily="18" charset="0"/>
                <a:cs typeface="Arial" panose="020B0604020202020204" pitchFamily="34" charset="0"/>
              </a:rPr>
              <a:t>lahan rawa lebak yang akurat.</a:t>
            </a:r>
            <a:endParaRPr lang="id-ID" sz="20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63052" b="4628"/>
          <a:stretch/>
        </p:blipFill>
        <p:spPr>
          <a:xfrm>
            <a:off x="396819" y="1309449"/>
            <a:ext cx="11272036" cy="2428875"/>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Rectangle 21"/>
          <p:cNvSpPr/>
          <p:nvPr/>
        </p:nvSpPr>
        <p:spPr>
          <a:xfrm>
            <a:off x="10559224" y="3428380"/>
            <a:ext cx="1067152" cy="276999"/>
          </a:xfrm>
          <a:prstGeom prst="rect">
            <a:avLst/>
          </a:prstGeom>
        </p:spPr>
        <p:txBody>
          <a:bodyPr wrap="none">
            <a:spAutoFit/>
          </a:bodyPr>
          <a:lstStyle/>
          <a:p>
            <a:r>
              <a:rPr lang="id-ID" sz="1200" b="1" dirty="0">
                <a:solidFill>
                  <a:schemeClr val="bg1"/>
                </a:solidFill>
              </a:rPr>
              <a:t>unsplash.com</a:t>
            </a:r>
          </a:p>
        </p:txBody>
      </p:sp>
    </p:spTree>
    <p:extLst>
      <p:ext uri="{BB962C8B-B14F-4D97-AF65-F5344CB8AC3E}">
        <p14:creationId xmlns:p14="http://schemas.microsoft.com/office/powerpoint/2010/main" val="4062373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14375" y="217680"/>
            <a:ext cx="11068434" cy="892470"/>
          </a:xfrm>
        </p:spPr>
        <p:txBody>
          <a:bodyPr/>
          <a:lstStyle/>
          <a:p>
            <a:r>
              <a:rPr lang="id-ID" b="1" dirty="0">
                <a:solidFill>
                  <a:srgbClr val="030303"/>
                </a:solidFill>
                <a:latin typeface="+mn-lt"/>
              </a:rPr>
              <a:t>Ruang </a:t>
            </a:r>
            <a:r>
              <a:rPr lang="id-ID" b="1" dirty="0">
                <a:solidFill>
                  <a:srgbClr val="99CB38"/>
                </a:solidFill>
                <a:latin typeface="+mn-lt"/>
              </a:rPr>
              <a:t>Lingkup</a:t>
            </a:r>
            <a:r>
              <a:rPr lang="id-ID" b="1" dirty="0">
                <a:solidFill>
                  <a:srgbClr val="030303"/>
                </a:solidFill>
                <a:latin typeface="+mn-lt"/>
              </a:rPr>
              <a:t> </a:t>
            </a:r>
            <a:r>
              <a:rPr lang="id-ID" b="1" dirty="0">
                <a:latin typeface="+mn-lt"/>
              </a:rPr>
              <a:t>Penelitian</a:t>
            </a:r>
          </a:p>
        </p:txBody>
      </p:sp>
      <p:sp>
        <p:nvSpPr>
          <p:cNvPr id="8" name="Rounded Rectangle 7"/>
          <p:cNvSpPr/>
          <p:nvPr/>
        </p:nvSpPr>
        <p:spPr>
          <a:xfrm>
            <a:off x="11163684" y="6255335"/>
            <a:ext cx="619125" cy="466725"/>
          </a:xfrm>
          <a:prstGeom prst="roundRect">
            <a:avLst/>
          </a:prstGeom>
          <a:solidFill>
            <a:srgbClr val="9ACC39"/>
          </a:solidFill>
          <a:ln>
            <a:solidFill>
              <a:srgbClr val="9ACC39"/>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t>12</a:t>
            </a:r>
            <a:endParaRPr lang="id-ID" b="1" dirty="0"/>
          </a:p>
        </p:txBody>
      </p:sp>
      <p:sp>
        <p:nvSpPr>
          <p:cNvPr id="9" name="Rectangle 8"/>
          <p:cNvSpPr/>
          <p:nvPr/>
        </p:nvSpPr>
        <p:spPr>
          <a:xfrm>
            <a:off x="180975" y="6350197"/>
            <a:ext cx="11601834" cy="307777"/>
          </a:xfrm>
          <a:prstGeom prst="rect">
            <a:avLst/>
          </a:prstGeom>
        </p:spPr>
        <p:txBody>
          <a:bodyPr wrap="square">
            <a:spAutoFit/>
          </a:bodyPr>
          <a:lstStyle/>
          <a:p>
            <a:r>
              <a:rPr lang="id-ID" sz="1400" b="1" dirty="0" smtClean="0">
                <a:solidFill>
                  <a:schemeClr val="bg1">
                    <a:lumMod val="50000"/>
                  </a:schemeClr>
                </a:solidFill>
                <a:latin typeface="Calibri" panose="020F0502020204030204" pitchFamily="34" charset="0"/>
                <a:cs typeface="Calibri" panose="020F0502020204030204" pitchFamily="34" charset="0"/>
              </a:rPr>
              <a:t>Kamis, 18 </a:t>
            </a:r>
            <a:r>
              <a:rPr lang="id-ID" sz="1400" b="1" dirty="0">
                <a:solidFill>
                  <a:schemeClr val="bg1">
                    <a:lumMod val="50000"/>
                  </a:schemeClr>
                </a:solidFill>
                <a:latin typeface="Calibri" panose="020F0502020204030204" pitchFamily="34" charset="0"/>
                <a:cs typeface="Calibri" panose="020F0502020204030204" pitchFamily="34" charset="0"/>
              </a:rPr>
              <a:t>Oktober </a:t>
            </a:r>
            <a:r>
              <a:rPr lang="id-ID" sz="1400" b="1" dirty="0" smtClean="0">
                <a:solidFill>
                  <a:schemeClr val="bg1">
                    <a:lumMod val="50000"/>
                  </a:schemeClr>
                </a:solidFill>
                <a:latin typeface="Calibri" panose="020F0502020204030204" pitchFamily="34" charset="0"/>
                <a:cs typeface="Calibri" panose="020F0502020204030204" pitchFamily="34" charset="0"/>
              </a:rPr>
              <a:t>2018</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id-ID" sz="1400" b="1" dirty="0" smtClean="0">
                <a:solidFill>
                  <a:schemeClr val="bg1">
                    <a:lumMod val="50000"/>
                  </a:schemeClr>
                </a:solidFill>
                <a:latin typeface="Calibri" panose="020F0502020204030204" pitchFamily="34" charset="0"/>
                <a:cs typeface="Calibri" panose="020F0502020204030204" pitchFamily="34" charset="0"/>
              </a:rPr>
              <a:t>Kolokium Magister Ilmu Komputer Kelas Reguler</a:t>
            </a:r>
            <a:endParaRPr lang="id-ID" sz="1400" b="1" dirty="0">
              <a:solidFill>
                <a:schemeClr val="bg1">
                  <a:lumMod val="50000"/>
                </a:schemeClr>
              </a:solidFill>
              <a:latin typeface="Calibri" panose="020F0502020204030204" pitchFamily="34" charset="0"/>
              <a:cs typeface="Calibri" panose="020F0502020204030204" pitchFamily="34" charset="0"/>
            </a:endParaRPr>
          </a:p>
        </p:txBody>
      </p:sp>
      <p:grpSp>
        <p:nvGrpSpPr>
          <p:cNvPr id="18" name="Group 17"/>
          <p:cNvGrpSpPr/>
          <p:nvPr/>
        </p:nvGrpSpPr>
        <p:grpSpPr>
          <a:xfrm>
            <a:off x="333376" y="382928"/>
            <a:ext cx="133350" cy="541480"/>
            <a:chOff x="317656" y="371475"/>
            <a:chExt cx="157163" cy="638175"/>
          </a:xfrm>
        </p:grpSpPr>
        <p:sp>
          <p:nvSpPr>
            <p:cNvPr id="16" name="Rectangle 15"/>
            <p:cNvSpPr/>
            <p:nvPr/>
          </p:nvSpPr>
          <p:spPr>
            <a:xfrm flipH="1">
              <a:off x="369569" y="371475"/>
              <a:ext cx="45719" cy="638175"/>
            </a:xfrm>
            <a:prstGeom prst="rect">
              <a:avLst/>
            </a:prstGeom>
            <a:solidFill>
              <a:srgbClr val="99CB38"/>
            </a:solidFill>
            <a:ln>
              <a:solidFill>
                <a:srgbClr val="99C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317656" y="614362"/>
              <a:ext cx="157163" cy="157163"/>
            </a:xfrm>
            <a:prstGeom prst="ellipse">
              <a:avLst/>
            </a:prstGeom>
            <a:solidFill>
              <a:srgbClr val="62A637"/>
            </a:solidFill>
            <a:ln>
              <a:solidFill>
                <a:srgbClr val="62A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 name="Rectangle 1"/>
          <p:cNvSpPr/>
          <p:nvPr/>
        </p:nvSpPr>
        <p:spPr>
          <a:xfrm>
            <a:off x="5626280" y="4388261"/>
            <a:ext cx="5965211" cy="1631216"/>
          </a:xfrm>
          <a:prstGeom prst="rect">
            <a:avLst/>
          </a:prstGeom>
        </p:spPr>
        <p:txBody>
          <a:bodyPr wrap="square">
            <a:spAutoFit/>
          </a:bodyPr>
          <a:lstStyle/>
          <a:p>
            <a:r>
              <a:rPr lang="id-ID" sz="2000" dirty="0" smtClean="0">
                <a:ea typeface="Times New Roman" panose="02020603050405020304" pitchFamily="18" charset="0"/>
                <a:cs typeface="Arial" panose="020B0604020202020204" pitchFamily="34" charset="0"/>
              </a:rPr>
              <a:t>Data </a:t>
            </a:r>
            <a:r>
              <a:rPr lang="id-ID" sz="2000" dirty="0">
                <a:ea typeface="Times New Roman" panose="02020603050405020304" pitchFamily="18" charset="0"/>
                <a:cs typeface="Arial" panose="020B0604020202020204" pitchFamily="34" charset="0"/>
              </a:rPr>
              <a:t>curah hujan Kecamatan Babirik D.I Alabio, debit Sungai Negara di AWLR Amuntai, elevasi muka air Sungai Negara dan elevasi muka air di dalam Daerah Polder PDA Kalumpang berasal dari Kementerian PUPR Balai Wilayah Sungai Kalimantan II.</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2711" y="1235456"/>
            <a:ext cx="3855728" cy="5300483"/>
          </a:xfrm>
          <a:prstGeom prst="rect">
            <a:avLst/>
          </a:prstGeom>
        </p:spPr>
      </p:pic>
      <p:sp>
        <p:nvSpPr>
          <p:cNvPr id="6" name="Rectangle 5"/>
          <p:cNvSpPr/>
          <p:nvPr/>
        </p:nvSpPr>
        <p:spPr>
          <a:xfrm>
            <a:off x="5626279" y="1654020"/>
            <a:ext cx="5965211" cy="707886"/>
          </a:xfrm>
          <a:prstGeom prst="rect">
            <a:avLst/>
          </a:prstGeom>
        </p:spPr>
        <p:txBody>
          <a:bodyPr wrap="square">
            <a:spAutoFit/>
          </a:bodyPr>
          <a:lstStyle/>
          <a:p>
            <a:r>
              <a:rPr lang="id-ID" sz="2000" dirty="0">
                <a:ea typeface="Times New Roman" panose="02020603050405020304" pitchFamily="18" charset="0"/>
                <a:cs typeface="Arial" panose="020B0604020202020204" pitchFamily="34" charset="0"/>
              </a:rPr>
              <a:t>Mengoptimasi nilai parameter pada model GR4J dengan PSO.</a:t>
            </a:r>
          </a:p>
        </p:txBody>
      </p:sp>
      <p:sp>
        <p:nvSpPr>
          <p:cNvPr id="7" name="Rectangle 6"/>
          <p:cNvSpPr/>
          <p:nvPr/>
        </p:nvSpPr>
        <p:spPr>
          <a:xfrm>
            <a:off x="523058" y="2867146"/>
            <a:ext cx="5843179" cy="1015663"/>
          </a:xfrm>
          <a:prstGeom prst="rect">
            <a:avLst/>
          </a:prstGeom>
        </p:spPr>
        <p:txBody>
          <a:bodyPr wrap="square">
            <a:spAutoFit/>
          </a:bodyPr>
          <a:lstStyle/>
          <a:p>
            <a:r>
              <a:rPr lang="id-ID" sz="2000" dirty="0">
                <a:ea typeface="Times New Roman" panose="02020603050405020304" pitchFamily="18" charset="0"/>
                <a:cs typeface="Arial" panose="020B0604020202020204" pitchFamily="34" charset="0"/>
              </a:rPr>
              <a:t>Fokus untuk menentukan Kalender Tanam padi di wilayah Daerah Irigasi Polder Alabio Kabupaten Hulu Sungai Utara dengan menggunakan model GR4J.</a:t>
            </a:r>
          </a:p>
        </p:txBody>
      </p:sp>
      <p:sp>
        <p:nvSpPr>
          <p:cNvPr id="10" name="Rectangle 9"/>
          <p:cNvSpPr/>
          <p:nvPr/>
        </p:nvSpPr>
        <p:spPr>
          <a:xfrm>
            <a:off x="4407704" y="1635122"/>
            <a:ext cx="444352" cy="707886"/>
          </a:xfrm>
          <a:prstGeom prst="rect">
            <a:avLst/>
          </a:prstGeom>
        </p:spPr>
        <p:txBody>
          <a:bodyPr wrap="none">
            <a:spAutoFit/>
          </a:bodyPr>
          <a:lstStyle/>
          <a:p>
            <a:r>
              <a:rPr lang="en-US" sz="4000" b="1" dirty="0" smtClean="0">
                <a:solidFill>
                  <a:srgbClr val="030303"/>
                </a:solidFill>
              </a:rPr>
              <a:t>1</a:t>
            </a:r>
            <a:endParaRPr lang="id-ID" sz="4000" dirty="0"/>
          </a:p>
        </p:txBody>
      </p:sp>
      <p:sp>
        <p:nvSpPr>
          <p:cNvPr id="14" name="Rectangle 13"/>
          <p:cNvSpPr/>
          <p:nvPr/>
        </p:nvSpPr>
        <p:spPr>
          <a:xfrm>
            <a:off x="6754664" y="3002137"/>
            <a:ext cx="444352" cy="707886"/>
          </a:xfrm>
          <a:prstGeom prst="rect">
            <a:avLst/>
          </a:prstGeom>
        </p:spPr>
        <p:txBody>
          <a:bodyPr wrap="none">
            <a:spAutoFit/>
          </a:bodyPr>
          <a:lstStyle/>
          <a:p>
            <a:r>
              <a:rPr lang="en-US" sz="4000" b="1" dirty="0">
                <a:solidFill>
                  <a:srgbClr val="030303"/>
                </a:solidFill>
              </a:rPr>
              <a:t>2</a:t>
            </a:r>
            <a:endParaRPr lang="id-ID" sz="4000" dirty="0"/>
          </a:p>
        </p:txBody>
      </p:sp>
      <p:sp>
        <p:nvSpPr>
          <p:cNvPr id="15" name="Rectangle 14"/>
          <p:cNvSpPr/>
          <p:nvPr/>
        </p:nvSpPr>
        <p:spPr>
          <a:xfrm>
            <a:off x="4407704" y="4266226"/>
            <a:ext cx="444352" cy="707886"/>
          </a:xfrm>
          <a:prstGeom prst="rect">
            <a:avLst/>
          </a:prstGeom>
        </p:spPr>
        <p:txBody>
          <a:bodyPr wrap="none">
            <a:spAutoFit/>
          </a:bodyPr>
          <a:lstStyle/>
          <a:p>
            <a:r>
              <a:rPr lang="en-US" sz="4000" b="1" dirty="0">
                <a:solidFill>
                  <a:srgbClr val="030303"/>
                </a:solidFill>
              </a:rPr>
              <a:t>3</a:t>
            </a:r>
            <a:endParaRPr lang="id-ID" sz="4000" dirty="0"/>
          </a:p>
        </p:txBody>
      </p:sp>
      <p:sp>
        <p:nvSpPr>
          <p:cNvPr id="11" name="Rectangle 10"/>
          <p:cNvSpPr/>
          <p:nvPr/>
        </p:nvSpPr>
        <p:spPr>
          <a:xfrm>
            <a:off x="5572122" y="1759769"/>
            <a:ext cx="45719" cy="496388"/>
          </a:xfrm>
          <a:prstGeom prst="rect">
            <a:avLst/>
          </a:prstGeom>
          <a:solidFill>
            <a:srgbClr val="807E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466726" y="2963497"/>
            <a:ext cx="45719" cy="822960"/>
          </a:xfrm>
          <a:prstGeom prst="rect">
            <a:avLst/>
          </a:prstGeom>
          <a:solidFill>
            <a:srgbClr val="ED5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9"/>
          <p:cNvSpPr/>
          <p:nvPr/>
        </p:nvSpPr>
        <p:spPr>
          <a:xfrm>
            <a:off x="5526403" y="4518069"/>
            <a:ext cx="45719" cy="1371600"/>
          </a:xfrm>
          <a:prstGeom prst="rect">
            <a:avLst/>
          </a:prstGeom>
          <a:solidFill>
            <a:srgbClr val="48C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7414767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2A637"/>
        </a:solidFill>
        <a:effectLst/>
      </p:bgPr>
    </p:bg>
    <p:spTree>
      <p:nvGrpSpPr>
        <p:cNvPr id="1" name=""/>
        <p:cNvGrpSpPr/>
        <p:nvPr/>
      </p:nvGrpSpPr>
      <p:grpSpPr>
        <a:xfrm>
          <a:off x="0" y="0"/>
          <a:ext cx="0" cy="0"/>
          <a:chOff x="0" y="0"/>
          <a:chExt cx="0" cy="0"/>
        </a:xfrm>
      </p:grpSpPr>
      <p:sp>
        <p:nvSpPr>
          <p:cNvPr id="8" name="Rounded Rectangle 7"/>
          <p:cNvSpPr/>
          <p:nvPr/>
        </p:nvSpPr>
        <p:spPr>
          <a:xfrm>
            <a:off x="11163684" y="6255335"/>
            <a:ext cx="619125" cy="466725"/>
          </a:xfrm>
          <a:prstGeom prst="roundRect">
            <a:avLst/>
          </a:prstGeom>
          <a:solidFill>
            <a:srgbClr val="9ACC39"/>
          </a:solidFill>
          <a:ln>
            <a:solidFill>
              <a:srgbClr val="9ACC39"/>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t>13</a:t>
            </a:r>
            <a:endParaRPr lang="id-ID" b="1" dirty="0"/>
          </a:p>
        </p:txBody>
      </p:sp>
      <p:sp>
        <p:nvSpPr>
          <p:cNvPr id="9" name="Rectangle 8"/>
          <p:cNvSpPr/>
          <p:nvPr/>
        </p:nvSpPr>
        <p:spPr>
          <a:xfrm>
            <a:off x="180975" y="6350197"/>
            <a:ext cx="11601834" cy="307777"/>
          </a:xfrm>
          <a:prstGeom prst="rect">
            <a:avLst/>
          </a:prstGeom>
        </p:spPr>
        <p:txBody>
          <a:bodyPr wrap="square">
            <a:spAutoFit/>
          </a:bodyPr>
          <a:lstStyle/>
          <a:p>
            <a:r>
              <a:rPr lang="id-ID" sz="1400" b="1" dirty="0" smtClean="0">
                <a:solidFill>
                  <a:schemeClr val="bg1"/>
                </a:solidFill>
                <a:latin typeface="Calibri" panose="020F0502020204030204" pitchFamily="34" charset="0"/>
                <a:cs typeface="Calibri" panose="020F0502020204030204" pitchFamily="34" charset="0"/>
              </a:rPr>
              <a:t>Kamis, 18 </a:t>
            </a:r>
            <a:r>
              <a:rPr lang="id-ID" sz="1400" b="1" dirty="0">
                <a:solidFill>
                  <a:schemeClr val="bg1"/>
                </a:solidFill>
                <a:latin typeface="Calibri" panose="020F0502020204030204" pitchFamily="34" charset="0"/>
                <a:cs typeface="Calibri" panose="020F0502020204030204" pitchFamily="34" charset="0"/>
              </a:rPr>
              <a:t>Oktober </a:t>
            </a:r>
            <a:r>
              <a:rPr lang="id-ID" sz="1400" b="1" dirty="0" smtClean="0">
                <a:solidFill>
                  <a:schemeClr val="bg1"/>
                </a:solidFill>
                <a:latin typeface="Calibri" panose="020F0502020204030204" pitchFamily="34" charset="0"/>
                <a:cs typeface="Calibri" panose="020F0502020204030204" pitchFamily="34" charset="0"/>
              </a:rPr>
              <a:t>2018</a:t>
            </a:r>
            <a:r>
              <a:rPr lang="en-US" sz="1400" b="1" dirty="0">
                <a:solidFill>
                  <a:schemeClr val="bg1"/>
                </a:solidFill>
                <a:latin typeface="Calibri" panose="020F0502020204030204" pitchFamily="34" charset="0"/>
                <a:cs typeface="Calibri" panose="020F0502020204030204" pitchFamily="34" charset="0"/>
              </a:rPr>
              <a:t>	</a:t>
            </a:r>
            <a:r>
              <a:rPr lang="en-US" sz="1400" b="1" dirty="0" smtClean="0">
                <a:solidFill>
                  <a:schemeClr val="bg1"/>
                </a:solidFill>
                <a:latin typeface="Calibri" panose="020F0502020204030204" pitchFamily="34" charset="0"/>
                <a:cs typeface="Calibri" panose="020F0502020204030204" pitchFamily="34" charset="0"/>
              </a:rPr>
              <a:t>										</a:t>
            </a:r>
            <a:r>
              <a:rPr lang="en-US" sz="1400" b="1" dirty="0">
                <a:solidFill>
                  <a:schemeClr val="bg1"/>
                </a:solidFill>
                <a:latin typeface="Calibri" panose="020F0502020204030204" pitchFamily="34" charset="0"/>
                <a:cs typeface="Calibri" panose="020F0502020204030204" pitchFamily="34" charset="0"/>
              </a:rPr>
              <a:t>	 </a:t>
            </a:r>
            <a:r>
              <a:rPr lang="en-US" sz="1400" b="1" dirty="0" smtClean="0">
                <a:solidFill>
                  <a:schemeClr val="bg1"/>
                </a:solidFill>
                <a:latin typeface="Calibri" panose="020F0502020204030204" pitchFamily="34" charset="0"/>
                <a:cs typeface="Calibri" panose="020F0502020204030204" pitchFamily="34" charset="0"/>
              </a:rPr>
              <a:t>       </a:t>
            </a:r>
            <a:r>
              <a:rPr lang="id-ID" sz="1400" b="1" dirty="0" smtClean="0">
                <a:solidFill>
                  <a:schemeClr val="bg1"/>
                </a:solidFill>
                <a:latin typeface="Calibri" panose="020F0502020204030204" pitchFamily="34" charset="0"/>
                <a:cs typeface="Calibri" panose="020F0502020204030204" pitchFamily="34" charset="0"/>
              </a:rPr>
              <a:t>Kolokium Magister Ilmu Komputer Kelas Reguler</a:t>
            </a:r>
            <a:endParaRPr lang="id-ID" sz="1400" b="1" dirty="0">
              <a:solidFill>
                <a:schemeClr val="bg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24092" y="2571749"/>
            <a:ext cx="10515600" cy="1209675"/>
          </a:xfrm>
        </p:spPr>
        <p:txBody>
          <a:bodyPr>
            <a:normAutofit lnSpcReduction="10000"/>
          </a:bodyPr>
          <a:lstStyle/>
          <a:p>
            <a:pPr marL="0" indent="0" algn="ctr">
              <a:buNone/>
            </a:pPr>
            <a:r>
              <a:rPr lang="id-ID" sz="8800" b="1" dirty="0">
                <a:solidFill>
                  <a:schemeClr val="bg1"/>
                </a:solidFill>
              </a:rPr>
              <a:t>Tinjauan Pustaka</a:t>
            </a:r>
          </a:p>
        </p:txBody>
      </p:sp>
    </p:spTree>
    <p:extLst>
      <p:ext uri="{BB962C8B-B14F-4D97-AF65-F5344CB8AC3E}">
        <p14:creationId xmlns:p14="http://schemas.microsoft.com/office/powerpoint/2010/main" val="1398277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14375" y="217680"/>
            <a:ext cx="11068434" cy="892470"/>
          </a:xfrm>
        </p:spPr>
        <p:txBody>
          <a:bodyPr/>
          <a:lstStyle/>
          <a:p>
            <a:r>
              <a:rPr lang="en-US" b="1" dirty="0">
                <a:latin typeface="+mn-lt"/>
              </a:rPr>
              <a:t>Model</a:t>
            </a:r>
            <a:r>
              <a:rPr lang="en-US" b="1" dirty="0">
                <a:solidFill>
                  <a:srgbClr val="9ACC39"/>
                </a:solidFill>
                <a:latin typeface="+mn-lt"/>
              </a:rPr>
              <a:t> GR4J</a:t>
            </a:r>
            <a:endParaRPr lang="en-US" b="1" dirty="0" smtClean="0">
              <a:solidFill>
                <a:srgbClr val="9ACC39"/>
              </a:solidFill>
              <a:latin typeface="+mn-lt"/>
            </a:endParaRPr>
          </a:p>
        </p:txBody>
      </p:sp>
      <p:sp>
        <p:nvSpPr>
          <p:cNvPr id="8" name="Rounded Rectangle 7"/>
          <p:cNvSpPr/>
          <p:nvPr/>
        </p:nvSpPr>
        <p:spPr>
          <a:xfrm>
            <a:off x="11163684" y="6255335"/>
            <a:ext cx="619125" cy="466725"/>
          </a:xfrm>
          <a:prstGeom prst="roundRect">
            <a:avLst/>
          </a:prstGeom>
          <a:solidFill>
            <a:srgbClr val="9ACC39"/>
          </a:solidFill>
          <a:ln>
            <a:solidFill>
              <a:srgbClr val="9ACC39"/>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t>14</a:t>
            </a:r>
            <a:endParaRPr lang="id-ID" b="1" dirty="0"/>
          </a:p>
        </p:txBody>
      </p:sp>
      <p:sp>
        <p:nvSpPr>
          <p:cNvPr id="9" name="Rectangle 8"/>
          <p:cNvSpPr/>
          <p:nvPr/>
        </p:nvSpPr>
        <p:spPr>
          <a:xfrm>
            <a:off x="180975" y="6350197"/>
            <a:ext cx="11601834" cy="307777"/>
          </a:xfrm>
          <a:prstGeom prst="rect">
            <a:avLst/>
          </a:prstGeom>
        </p:spPr>
        <p:txBody>
          <a:bodyPr wrap="square">
            <a:spAutoFit/>
          </a:bodyPr>
          <a:lstStyle/>
          <a:p>
            <a:r>
              <a:rPr lang="id-ID" sz="1400" b="1" dirty="0" smtClean="0">
                <a:solidFill>
                  <a:schemeClr val="bg1">
                    <a:lumMod val="50000"/>
                  </a:schemeClr>
                </a:solidFill>
                <a:latin typeface="Calibri" panose="020F0502020204030204" pitchFamily="34" charset="0"/>
                <a:cs typeface="Calibri" panose="020F0502020204030204" pitchFamily="34" charset="0"/>
              </a:rPr>
              <a:t>Kamis, 18 </a:t>
            </a:r>
            <a:r>
              <a:rPr lang="id-ID" sz="1400" b="1" dirty="0">
                <a:solidFill>
                  <a:schemeClr val="bg1">
                    <a:lumMod val="50000"/>
                  </a:schemeClr>
                </a:solidFill>
                <a:latin typeface="Calibri" panose="020F0502020204030204" pitchFamily="34" charset="0"/>
                <a:cs typeface="Calibri" panose="020F0502020204030204" pitchFamily="34" charset="0"/>
              </a:rPr>
              <a:t>Oktober </a:t>
            </a:r>
            <a:r>
              <a:rPr lang="id-ID" sz="1400" b="1" dirty="0" smtClean="0">
                <a:solidFill>
                  <a:schemeClr val="bg1">
                    <a:lumMod val="50000"/>
                  </a:schemeClr>
                </a:solidFill>
                <a:latin typeface="Calibri" panose="020F0502020204030204" pitchFamily="34" charset="0"/>
                <a:cs typeface="Calibri" panose="020F0502020204030204" pitchFamily="34" charset="0"/>
              </a:rPr>
              <a:t>2018</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id-ID" sz="1400" b="1" dirty="0" smtClean="0">
                <a:solidFill>
                  <a:schemeClr val="bg1">
                    <a:lumMod val="50000"/>
                  </a:schemeClr>
                </a:solidFill>
                <a:latin typeface="Calibri" panose="020F0502020204030204" pitchFamily="34" charset="0"/>
                <a:cs typeface="Calibri" panose="020F0502020204030204" pitchFamily="34" charset="0"/>
              </a:rPr>
              <a:t>Kolokium Magister Ilmu Komputer Kelas Reguler</a:t>
            </a:r>
            <a:endParaRPr lang="id-ID" sz="1400" b="1" dirty="0">
              <a:solidFill>
                <a:schemeClr val="bg1">
                  <a:lumMod val="50000"/>
                </a:schemeClr>
              </a:solidFill>
              <a:latin typeface="Calibri" panose="020F0502020204030204" pitchFamily="34" charset="0"/>
              <a:cs typeface="Calibri" panose="020F0502020204030204" pitchFamily="34" charset="0"/>
            </a:endParaRPr>
          </a:p>
        </p:txBody>
      </p:sp>
      <p:grpSp>
        <p:nvGrpSpPr>
          <p:cNvPr id="18" name="Group 17"/>
          <p:cNvGrpSpPr/>
          <p:nvPr/>
        </p:nvGrpSpPr>
        <p:grpSpPr>
          <a:xfrm>
            <a:off x="333376" y="382928"/>
            <a:ext cx="133350" cy="541480"/>
            <a:chOff x="317656" y="371475"/>
            <a:chExt cx="157163" cy="638175"/>
          </a:xfrm>
        </p:grpSpPr>
        <p:sp>
          <p:nvSpPr>
            <p:cNvPr id="16" name="Rectangle 15"/>
            <p:cNvSpPr/>
            <p:nvPr/>
          </p:nvSpPr>
          <p:spPr>
            <a:xfrm flipH="1">
              <a:off x="369569" y="371475"/>
              <a:ext cx="45719" cy="638175"/>
            </a:xfrm>
            <a:prstGeom prst="rect">
              <a:avLst/>
            </a:prstGeom>
            <a:solidFill>
              <a:srgbClr val="99CB38"/>
            </a:solidFill>
            <a:ln>
              <a:solidFill>
                <a:srgbClr val="99C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317656" y="614362"/>
              <a:ext cx="157163" cy="157163"/>
            </a:xfrm>
            <a:prstGeom prst="ellipse">
              <a:avLst/>
            </a:prstGeom>
            <a:solidFill>
              <a:srgbClr val="62A637"/>
            </a:solidFill>
            <a:ln>
              <a:solidFill>
                <a:srgbClr val="62A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6" name="Rectangle 5"/>
          <p:cNvSpPr/>
          <p:nvPr/>
        </p:nvSpPr>
        <p:spPr>
          <a:xfrm>
            <a:off x="4981575" y="1608163"/>
            <a:ext cx="6801234" cy="707886"/>
          </a:xfrm>
          <a:prstGeom prst="rect">
            <a:avLst/>
          </a:prstGeom>
        </p:spPr>
        <p:txBody>
          <a:bodyPr wrap="square">
            <a:spAutoFit/>
          </a:bodyPr>
          <a:lstStyle/>
          <a:p>
            <a:r>
              <a:rPr lang="id-ID" sz="2000" dirty="0" smtClean="0"/>
              <a:t>Kapasitas </a:t>
            </a:r>
            <a:r>
              <a:rPr lang="id-ID" sz="2000" dirty="0"/>
              <a:t>maksimum simpanan produksi (</a:t>
            </a:r>
            <a:r>
              <a:rPr lang="id-ID" sz="2000" i="1" dirty="0"/>
              <a:t>maximum capacity of the production store</a:t>
            </a:r>
            <a:r>
              <a:rPr lang="id-ID" sz="2000" dirty="0" smtClean="0"/>
              <a:t>)</a:t>
            </a:r>
            <a:endParaRPr lang="en-US" sz="2000" dirty="0" smtClean="0"/>
          </a:p>
        </p:txBody>
      </p:sp>
      <p:pic>
        <p:nvPicPr>
          <p:cNvPr id="12" name="Picture 11" descr="gr4j1.png"/>
          <p:cNvPicPr>
            <a:picLocks noChangeAspect="1"/>
          </p:cNvPicPr>
          <p:nvPr/>
        </p:nvPicPr>
        <p:blipFill>
          <a:blip r:embed="rId2"/>
          <a:srcRect/>
          <a:stretch>
            <a:fillRect/>
          </a:stretch>
        </p:blipFill>
        <p:spPr>
          <a:xfrm>
            <a:off x="628266" y="1410250"/>
            <a:ext cx="3220146" cy="4262993"/>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Rectangle 13"/>
          <p:cNvSpPr/>
          <p:nvPr/>
        </p:nvSpPr>
        <p:spPr>
          <a:xfrm>
            <a:off x="628266" y="5773098"/>
            <a:ext cx="3386376" cy="276999"/>
          </a:xfrm>
          <a:prstGeom prst="rect">
            <a:avLst/>
          </a:prstGeom>
        </p:spPr>
        <p:txBody>
          <a:bodyPr wrap="none">
            <a:spAutoFit/>
          </a:bodyPr>
          <a:lstStyle/>
          <a:p>
            <a:r>
              <a:rPr lang="id-ID" sz="1200" b="1" dirty="0"/>
              <a:t>Gambar 1 Struktur model GR4J (Perrin et al. 2003)</a:t>
            </a:r>
          </a:p>
        </p:txBody>
      </p:sp>
      <p:sp>
        <p:nvSpPr>
          <p:cNvPr id="15" name="Oval 14"/>
          <p:cNvSpPr/>
          <p:nvPr/>
        </p:nvSpPr>
        <p:spPr>
          <a:xfrm>
            <a:off x="4210362" y="3569409"/>
            <a:ext cx="723900" cy="723900"/>
          </a:xfrm>
          <a:prstGeom prst="ellipse">
            <a:avLst/>
          </a:prstGeom>
          <a:solidFill>
            <a:srgbClr val="A1D279"/>
          </a:solidFill>
          <a:ln>
            <a:solidFill>
              <a:srgbClr val="A1D2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X</a:t>
            </a:r>
            <a:r>
              <a:rPr lang="en-US" sz="1600" b="1" dirty="0" smtClean="0"/>
              <a:t>3</a:t>
            </a:r>
            <a:endParaRPr lang="id-ID" sz="1600" b="1" dirty="0"/>
          </a:p>
        </p:txBody>
      </p:sp>
      <p:sp>
        <p:nvSpPr>
          <p:cNvPr id="20" name="Oval 19"/>
          <p:cNvSpPr/>
          <p:nvPr/>
        </p:nvSpPr>
        <p:spPr>
          <a:xfrm>
            <a:off x="4210362" y="2578642"/>
            <a:ext cx="723900" cy="723900"/>
          </a:xfrm>
          <a:prstGeom prst="ellipse">
            <a:avLst/>
          </a:prstGeom>
          <a:solidFill>
            <a:srgbClr val="62A637"/>
          </a:solidFill>
          <a:ln>
            <a:solidFill>
              <a:srgbClr val="62A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X</a:t>
            </a:r>
            <a:r>
              <a:rPr lang="en-US" sz="1600" b="1" dirty="0" smtClean="0"/>
              <a:t>2</a:t>
            </a:r>
            <a:endParaRPr lang="id-ID" sz="1600" b="1" dirty="0"/>
          </a:p>
        </p:txBody>
      </p:sp>
      <p:sp>
        <p:nvSpPr>
          <p:cNvPr id="21" name="Oval 20"/>
          <p:cNvSpPr/>
          <p:nvPr/>
        </p:nvSpPr>
        <p:spPr>
          <a:xfrm>
            <a:off x="4210362" y="4560176"/>
            <a:ext cx="723900" cy="723900"/>
          </a:xfrm>
          <a:prstGeom prst="ellipse">
            <a:avLst/>
          </a:prstGeom>
          <a:solidFill>
            <a:srgbClr val="36A76F"/>
          </a:solidFill>
          <a:ln>
            <a:solidFill>
              <a:srgbClr val="36A7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X</a:t>
            </a:r>
            <a:r>
              <a:rPr lang="en-US" sz="1600" b="1" dirty="0" smtClean="0"/>
              <a:t>4</a:t>
            </a:r>
            <a:endParaRPr lang="id-ID" sz="1600" b="1" dirty="0"/>
          </a:p>
        </p:txBody>
      </p:sp>
      <p:sp>
        <p:nvSpPr>
          <p:cNvPr id="22" name="Oval 21"/>
          <p:cNvSpPr/>
          <p:nvPr/>
        </p:nvSpPr>
        <p:spPr>
          <a:xfrm>
            <a:off x="4210362" y="1587875"/>
            <a:ext cx="723900" cy="723900"/>
          </a:xfrm>
          <a:prstGeom prst="ellipse">
            <a:avLst/>
          </a:prstGeom>
          <a:solidFill>
            <a:srgbClr val="99CB38"/>
          </a:solidFill>
          <a:ln>
            <a:solidFill>
              <a:srgbClr val="99C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X</a:t>
            </a:r>
            <a:r>
              <a:rPr lang="en-US" sz="1600" b="1" dirty="0" smtClean="0"/>
              <a:t>1</a:t>
            </a:r>
            <a:endParaRPr lang="id-ID" sz="1600" b="1" dirty="0"/>
          </a:p>
        </p:txBody>
      </p:sp>
      <p:sp>
        <p:nvSpPr>
          <p:cNvPr id="7" name="Rectangle 6"/>
          <p:cNvSpPr/>
          <p:nvPr/>
        </p:nvSpPr>
        <p:spPr>
          <a:xfrm>
            <a:off x="4981575" y="4722071"/>
            <a:ext cx="5076839" cy="400110"/>
          </a:xfrm>
          <a:prstGeom prst="rect">
            <a:avLst/>
          </a:prstGeom>
        </p:spPr>
        <p:txBody>
          <a:bodyPr wrap="none">
            <a:spAutoFit/>
          </a:bodyPr>
          <a:lstStyle/>
          <a:p>
            <a:r>
              <a:rPr lang="id-ID" sz="2000" dirty="0"/>
              <a:t>Koefisien tukar air (</a:t>
            </a:r>
            <a:r>
              <a:rPr lang="id-ID" sz="2000" i="1" dirty="0"/>
              <a:t>water exchange coefficient</a:t>
            </a:r>
            <a:r>
              <a:rPr lang="id-ID" sz="2000" dirty="0"/>
              <a:t>)</a:t>
            </a:r>
          </a:p>
        </p:txBody>
      </p:sp>
      <p:sp>
        <p:nvSpPr>
          <p:cNvPr id="11" name="Rectangle 10"/>
          <p:cNvSpPr/>
          <p:nvPr/>
        </p:nvSpPr>
        <p:spPr>
          <a:xfrm>
            <a:off x="4981575" y="3726591"/>
            <a:ext cx="6375720" cy="400110"/>
          </a:xfrm>
          <a:prstGeom prst="rect">
            <a:avLst/>
          </a:prstGeom>
        </p:spPr>
        <p:txBody>
          <a:bodyPr wrap="none">
            <a:spAutoFit/>
          </a:bodyPr>
          <a:lstStyle/>
          <a:p>
            <a:r>
              <a:rPr lang="id-ID" sz="2000" dirty="0"/>
              <a:t>Waktu dasar hidrograf satuan (</a:t>
            </a:r>
            <a:r>
              <a:rPr lang="id-ID" sz="2000" i="1" dirty="0"/>
              <a:t>time base of unit hydrograf</a:t>
            </a:r>
            <a:r>
              <a:rPr lang="id-ID" sz="2000" dirty="0"/>
              <a:t>).</a:t>
            </a:r>
            <a:endParaRPr lang="id-ID" sz="2000" b="1" dirty="0">
              <a:solidFill>
                <a:srgbClr val="99CB38"/>
              </a:solidFill>
            </a:endParaRPr>
          </a:p>
        </p:txBody>
      </p:sp>
      <p:sp>
        <p:nvSpPr>
          <p:cNvPr id="13" name="Rectangle 12"/>
          <p:cNvSpPr/>
          <p:nvPr/>
        </p:nvSpPr>
        <p:spPr>
          <a:xfrm>
            <a:off x="4981575" y="2582679"/>
            <a:ext cx="6096000" cy="707886"/>
          </a:xfrm>
          <a:prstGeom prst="rect">
            <a:avLst/>
          </a:prstGeom>
        </p:spPr>
        <p:txBody>
          <a:bodyPr>
            <a:spAutoFit/>
          </a:bodyPr>
          <a:lstStyle/>
          <a:p>
            <a:r>
              <a:rPr lang="id-ID" sz="2000" dirty="0"/>
              <a:t>Kapasitas maximum simpanan pengalihan (</a:t>
            </a:r>
            <a:r>
              <a:rPr lang="id-ID" sz="2000" i="1" dirty="0"/>
              <a:t>maximum capacity</a:t>
            </a:r>
            <a:r>
              <a:rPr lang="en-US" sz="2000" i="1" dirty="0"/>
              <a:t> </a:t>
            </a:r>
            <a:r>
              <a:rPr lang="id-ID" sz="2000" i="1" dirty="0"/>
              <a:t>of the</a:t>
            </a:r>
            <a:r>
              <a:rPr lang="en-US" sz="2000" i="1" dirty="0"/>
              <a:t> </a:t>
            </a:r>
            <a:r>
              <a:rPr lang="id-ID" sz="2000" i="1" dirty="0"/>
              <a:t>routing store</a:t>
            </a:r>
            <a:r>
              <a:rPr lang="id-ID" sz="2000" dirty="0"/>
              <a:t>)</a:t>
            </a:r>
          </a:p>
        </p:txBody>
      </p:sp>
      <p:sp>
        <p:nvSpPr>
          <p:cNvPr id="23" name="Rectangle 22"/>
          <p:cNvSpPr/>
          <p:nvPr/>
        </p:nvSpPr>
        <p:spPr>
          <a:xfrm>
            <a:off x="4999784" y="5392532"/>
            <a:ext cx="1941557" cy="369332"/>
          </a:xfrm>
          <a:prstGeom prst="rect">
            <a:avLst/>
          </a:prstGeom>
        </p:spPr>
        <p:txBody>
          <a:bodyPr wrap="none">
            <a:spAutoFit/>
          </a:bodyPr>
          <a:lstStyle/>
          <a:p>
            <a:r>
              <a:rPr lang="en-US" dirty="0">
                <a:solidFill>
                  <a:srgbClr val="000000"/>
                </a:solidFill>
                <a:ea typeface="Times New Roman" panose="02020603050405020304" pitchFamily="18" charset="0"/>
                <a:cs typeface="Times New Roman" panose="02020603050405020304" pitchFamily="18" charset="0"/>
              </a:rPr>
              <a:t>(Perrin </a:t>
            </a:r>
            <a:r>
              <a:rPr lang="en-US" i="1" dirty="0">
                <a:solidFill>
                  <a:srgbClr val="000000"/>
                </a:solidFill>
                <a:ea typeface="Times New Roman" panose="02020603050405020304" pitchFamily="18" charset="0"/>
                <a:cs typeface="Times New Roman" panose="02020603050405020304" pitchFamily="18" charset="0"/>
              </a:rPr>
              <a:t>et al</a:t>
            </a:r>
            <a:r>
              <a:rPr lang="en-US" dirty="0">
                <a:solidFill>
                  <a:srgbClr val="000000"/>
                </a:solidFill>
                <a:ea typeface="Times New Roman" panose="02020603050405020304" pitchFamily="18" charset="0"/>
                <a:cs typeface="Times New Roman" panose="02020603050405020304" pitchFamily="18" charset="0"/>
              </a:rPr>
              <a:t>. 2003)</a:t>
            </a:r>
            <a:endParaRPr lang="id-ID" dirty="0"/>
          </a:p>
        </p:txBody>
      </p:sp>
    </p:spTree>
    <p:extLst>
      <p:ext uri="{BB962C8B-B14F-4D97-AF65-F5344CB8AC3E}">
        <p14:creationId xmlns:p14="http://schemas.microsoft.com/office/powerpoint/2010/main" val="415738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14375" y="217680"/>
            <a:ext cx="11068434" cy="892470"/>
          </a:xfrm>
        </p:spPr>
        <p:txBody>
          <a:bodyPr>
            <a:normAutofit/>
          </a:bodyPr>
          <a:lstStyle/>
          <a:p>
            <a:r>
              <a:rPr lang="en-US" b="1" i="1" dirty="0">
                <a:latin typeface="+mn-lt"/>
              </a:rPr>
              <a:t>Particle Swarm </a:t>
            </a:r>
            <a:r>
              <a:rPr lang="en-US" b="1" i="1" dirty="0">
                <a:solidFill>
                  <a:srgbClr val="9ACC39"/>
                </a:solidFill>
                <a:latin typeface="+mn-lt"/>
              </a:rPr>
              <a:t>Optimization </a:t>
            </a:r>
            <a:r>
              <a:rPr lang="en-US" b="1" dirty="0">
                <a:solidFill>
                  <a:srgbClr val="9ACC39"/>
                </a:solidFill>
                <a:latin typeface="+mn-lt"/>
              </a:rPr>
              <a:t>(PSO</a:t>
            </a:r>
            <a:r>
              <a:rPr lang="en-US" b="1" dirty="0" smtClean="0">
                <a:solidFill>
                  <a:srgbClr val="9ACC39"/>
                </a:solidFill>
                <a:latin typeface="+mn-lt"/>
              </a:rPr>
              <a:t>)</a:t>
            </a:r>
            <a:endParaRPr lang="id-ID" b="1" dirty="0">
              <a:solidFill>
                <a:srgbClr val="9ACC39"/>
              </a:solidFill>
              <a:latin typeface="+mn-lt"/>
            </a:endParaRPr>
          </a:p>
        </p:txBody>
      </p:sp>
      <p:sp>
        <p:nvSpPr>
          <p:cNvPr id="8" name="Rounded Rectangle 7"/>
          <p:cNvSpPr/>
          <p:nvPr/>
        </p:nvSpPr>
        <p:spPr>
          <a:xfrm>
            <a:off x="11163684" y="6255335"/>
            <a:ext cx="619125" cy="466725"/>
          </a:xfrm>
          <a:prstGeom prst="roundRect">
            <a:avLst/>
          </a:prstGeom>
          <a:solidFill>
            <a:srgbClr val="9ACC39"/>
          </a:solidFill>
          <a:ln>
            <a:solidFill>
              <a:srgbClr val="9ACC39"/>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t>15</a:t>
            </a:r>
            <a:endParaRPr lang="id-ID" b="1" dirty="0"/>
          </a:p>
        </p:txBody>
      </p:sp>
      <p:sp>
        <p:nvSpPr>
          <p:cNvPr id="9" name="Rectangle 8"/>
          <p:cNvSpPr/>
          <p:nvPr/>
        </p:nvSpPr>
        <p:spPr>
          <a:xfrm>
            <a:off x="180975" y="6350197"/>
            <a:ext cx="11601834" cy="307777"/>
          </a:xfrm>
          <a:prstGeom prst="rect">
            <a:avLst/>
          </a:prstGeom>
        </p:spPr>
        <p:txBody>
          <a:bodyPr wrap="square">
            <a:spAutoFit/>
          </a:bodyPr>
          <a:lstStyle/>
          <a:p>
            <a:r>
              <a:rPr lang="id-ID" sz="1400" b="1" dirty="0" smtClean="0">
                <a:solidFill>
                  <a:schemeClr val="bg1">
                    <a:lumMod val="50000"/>
                  </a:schemeClr>
                </a:solidFill>
                <a:latin typeface="Calibri" panose="020F0502020204030204" pitchFamily="34" charset="0"/>
                <a:cs typeface="Calibri" panose="020F0502020204030204" pitchFamily="34" charset="0"/>
              </a:rPr>
              <a:t>Kamis, 18 </a:t>
            </a:r>
            <a:r>
              <a:rPr lang="id-ID" sz="1400" b="1" dirty="0">
                <a:solidFill>
                  <a:schemeClr val="bg1">
                    <a:lumMod val="50000"/>
                  </a:schemeClr>
                </a:solidFill>
                <a:latin typeface="Calibri" panose="020F0502020204030204" pitchFamily="34" charset="0"/>
                <a:cs typeface="Calibri" panose="020F0502020204030204" pitchFamily="34" charset="0"/>
              </a:rPr>
              <a:t>Oktober </a:t>
            </a:r>
            <a:r>
              <a:rPr lang="id-ID" sz="1400" b="1" dirty="0" smtClean="0">
                <a:solidFill>
                  <a:schemeClr val="bg1">
                    <a:lumMod val="50000"/>
                  </a:schemeClr>
                </a:solidFill>
                <a:latin typeface="Calibri" panose="020F0502020204030204" pitchFamily="34" charset="0"/>
                <a:cs typeface="Calibri" panose="020F0502020204030204" pitchFamily="34" charset="0"/>
              </a:rPr>
              <a:t>2018</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id-ID" sz="1400" b="1" dirty="0" smtClean="0">
                <a:solidFill>
                  <a:schemeClr val="bg1">
                    <a:lumMod val="50000"/>
                  </a:schemeClr>
                </a:solidFill>
                <a:latin typeface="Calibri" panose="020F0502020204030204" pitchFamily="34" charset="0"/>
                <a:cs typeface="Calibri" panose="020F0502020204030204" pitchFamily="34" charset="0"/>
              </a:rPr>
              <a:t>Kolokium Magister Ilmu Komputer Kelas Reguler</a:t>
            </a:r>
            <a:endParaRPr lang="id-ID" sz="1400" b="1" dirty="0">
              <a:solidFill>
                <a:schemeClr val="bg1">
                  <a:lumMod val="50000"/>
                </a:schemeClr>
              </a:solidFill>
              <a:latin typeface="Calibri" panose="020F0502020204030204" pitchFamily="34" charset="0"/>
              <a:cs typeface="Calibri" panose="020F0502020204030204" pitchFamily="34" charset="0"/>
            </a:endParaRPr>
          </a:p>
        </p:txBody>
      </p:sp>
      <p:grpSp>
        <p:nvGrpSpPr>
          <p:cNvPr id="18" name="Group 17"/>
          <p:cNvGrpSpPr/>
          <p:nvPr/>
        </p:nvGrpSpPr>
        <p:grpSpPr>
          <a:xfrm>
            <a:off x="333376" y="382928"/>
            <a:ext cx="133350" cy="541480"/>
            <a:chOff x="317656" y="371475"/>
            <a:chExt cx="157163" cy="638175"/>
          </a:xfrm>
        </p:grpSpPr>
        <p:sp>
          <p:nvSpPr>
            <p:cNvPr id="16" name="Rectangle 15"/>
            <p:cNvSpPr/>
            <p:nvPr/>
          </p:nvSpPr>
          <p:spPr>
            <a:xfrm flipH="1">
              <a:off x="369569" y="371475"/>
              <a:ext cx="45719" cy="638175"/>
            </a:xfrm>
            <a:prstGeom prst="rect">
              <a:avLst/>
            </a:prstGeom>
            <a:solidFill>
              <a:srgbClr val="99CB38"/>
            </a:solidFill>
            <a:ln>
              <a:solidFill>
                <a:srgbClr val="99C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317656" y="614362"/>
              <a:ext cx="157163" cy="157163"/>
            </a:xfrm>
            <a:prstGeom prst="ellipse">
              <a:avLst/>
            </a:prstGeom>
            <a:solidFill>
              <a:srgbClr val="62A637"/>
            </a:solidFill>
            <a:ln>
              <a:solidFill>
                <a:srgbClr val="62A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6" name="Rectangle 5"/>
          <p:cNvSpPr/>
          <p:nvPr/>
        </p:nvSpPr>
        <p:spPr>
          <a:xfrm>
            <a:off x="714369" y="1323140"/>
            <a:ext cx="7553325" cy="1815882"/>
          </a:xfrm>
          <a:prstGeom prst="rect">
            <a:avLst/>
          </a:prstGeom>
        </p:spPr>
        <p:txBody>
          <a:bodyPr wrap="square">
            <a:spAutoFit/>
          </a:bodyPr>
          <a:lstStyle/>
          <a:p>
            <a:r>
              <a:rPr lang="id-ID" sz="2000" dirty="0"/>
              <a:t>Particle swarm optimization (PSO) </a:t>
            </a:r>
            <a:r>
              <a:rPr lang="en-US" sz="2000" dirty="0" err="1" smtClean="0"/>
              <a:t>didasarkan</a:t>
            </a:r>
            <a:r>
              <a:rPr lang="en-US" sz="2000" dirty="0" smtClean="0"/>
              <a:t> </a:t>
            </a:r>
            <a:r>
              <a:rPr lang="en-US" sz="2000" dirty="0" err="1" smtClean="0"/>
              <a:t>pada</a:t>
            </a:r>
            <a:r>
              <a:rPr lang="en-US" sz="2000" dirty="0" smtClean="0"/>
              <a:t> </a:t>
            </a:r>
            <a:r>
              <a:rPr lang="en-US" sz="2000" dirty="0" err="1" smtClean="0"/>
              <a:t>perilaku</a:t>
            </a:r>
            <a:r>
              <a:rPr lang="en-US" sz="2000" dirty="0" smtClean="0"/>
              <a:t> </a:t>
            </a:r>
            <a:r>
              <a:rPr lang="en-US" sz="2000" dirty="0" err="1"/>
              <a:t>seekor</a:t>
            </a:r>
            <a:r>
              <a:rPr lang="en-US" sz="2000" dirty="0"/>
              <a:t> </a:t>
            </a:r>
            <a:r>
              <a:rPr lang="en-US" sz="2000" dirty="0" err="1"/>
              <a:t>hewan</a:t>
            </a:r>
            <a:r>
              <a:rPr lang="en-US" sz="2000" dirty="0"/>
              <a:t> </a:t>
            </a:r>
            <a:r>
              <a:rPr lang="en-US" sz="2000" dirty="0" err="1"/>
              <a:t>dalam</a:t>
            </a:r>
            <a:r>
              <a:rPr lang="en-US" sz="2000" dirty="0"/>
              <a:t> </a:t>
            </a:r>
            <a:r>
              <a:rPr lang="en-US" sz="2000" dirty="0" err="1"/>
              <a:t>kawanan</a:t>
            </a:r>
            <a:r>
              <a:rPr lang="en-US" sz="2000" dirty="0"/>
              <a:t> (swarm) </a:t>
            </a:r>
            <a:r>
              <a:rPr lang="en-US" sz="2000" dirty="0" err="1"/>
              <a:t>dipengaruhi</a:t>
            </a:r>
            <a:r>
              <a:rPr lang="en-US" sz="2000" dirty="0"/>
              <a:t> </a:t>
            </a:r>
            <a:r>
              <a:rPr lang="en-US" sz="3600" b="1" dirty="0" err="1">
                <a:solidFill>
                  <a:srgbClr val="99CB38"/>
                </a:solidFill>
              </a:rPr>
              <a:t>perilaku</a:t>
            </a:r>
            <a:r>
              <a:rPr lang="en-US" sz="3600" b="1" dirty="0">
                <a:solidFill>
                  <a:srgbClr val="99CB38"/>
                </a:solidFill>
              </a:rPr>
              <a:t> </a:t>
            </a:r>
            <a:r>
              <a:rPr lang="en-US" sz="3600" b="1" dirty="0" err="1">
                <a:solidFill>
                  <a:srgbClr val="99CB38"/>
                </a:solidFill>
              </a:rPr>
              <a:t>individu</a:t>
            </a:r>
            <a:r>
              <a:rPr lang="en-US" sz="3600" b="1" dirty="0">
                <a:solidFill>
                  <a:srgbClr val="99CB38"/>
                </a:solidFill>
              </a:rPr>
              <a:t> </a:t>
            </a:r>
            <a:r>
              <a:rPr lang="en-US" sz="2000" dirty="0" err="1"/>
              <a:t>dan</a:t>
            </a:r>
            <a:r>
              <a:rPr lang="en-US" sz="2000" dirty="0"/>
              <a:t> </a:t>
            </a:r>
            <a:r>
              <a:rPr lang="en-US" sz="2000" dirty="0" err="1"/>
              <a:t>juga</a:t>
            </a:r>
            <a:r>
              <a:rPr lang="en-US" sz="2000" dirty="0"/>
              <a:t> </a:t>
            </a:r>
            <a:r>
              <a:rPr lang="en-US" sz="3600" b="1" dirty="0" err="1">
                <a:solidFill>
                  <a:srgbClr val="99CB38"/>
                </a:solidFill>
              </a:rPr>
              <a:t>kelompok</a:t>
            </a:r>
            <a:r>
              <a:rPr lang="en-US" sz="2000" dirty="0" err="1"/>
              <a:t>nya</a:t>
            </a:r>
            <a:r>
              <a:rPr lang="en-US" sz="2000" dirty="0"/>
              <a:t>. </a:t>
            </a:r>
            <a:r>
              <a:rPr lang="id-ID" sz="2000" dirty="0" smtClean="0"/>
              <a:t>(Kennedy </a:t>
            </a:r>
            <a:r>
              <a:rPr lang="id-ID" sz="2000" dirty="0"/>
              <a:t>dan Eberhart 1995).</a:t>
            </a:r>
            <a:endParaRPr lang="en-US" sz="20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7635" y="1110150"/>
            <a:ext cx="3232338" cy="4848507"/>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Rectangle 22"/>
          <p:cNvSpPr/>
          <p:nvPr/>
        </p:nvSpPr>
        <p:spPr>
          <a:xfrm>
            <a:off x="714370" y="3352013"/>
            <a:ext cx="7553325" cy="2492990"/>
          </a:xfrm>
          <a:prstGeom prst="rect">
            <a:avLst/>
          </a:prstGeom>
        </p:spPr>
        <p:txBody>
          <a:bodyPr wrap="square">
            <a:spAutoFit/>
          </a:bodyPr>
          <a:lstStyle/>
          <a:p>
            <a:r>
              <a:rPr lang="en-US" sz="3600" b="1" dirty="0" err="1" smtClean="0">
                <a:solidFill>
                  <a:srgbClr val="99CB38"/>
                </a:solidFill>
              </a:rPr>
              <a:t>Algoritme</a:t>
            </a:r>
            <a:r>
              <a:rPr lang="en-US" sz="3600" b="1" dirty="0" smtClean="0">
                <a:solidFill>
                  <a:srgbClr val="99CB38"/>
                </a:solidFill>
              </a:rPr>
              <a:t> </a:t>
            </a:r>
            <a:r>
              <a:rPr lang="en-US" sz="3600" b="1" dirty="0">
                <a:solidFill>
                  <a:srgbClr val="99CB38"/>
                </a:solidFill>
              </a:rPr>
              <a:t>PSO </a:t>
            </a:r>
            <a:r>
              <a:rPr lang="en-US" sz="2000" dirty="0" err="1"/>
              <a:t>meliputi</a:t>
            </a:r>
            <a:r>
              <a:rPr lang="en-US" sz="2000" dirty="0"/>
              <a:t> </a:t>
            </a:r>
            <a:r>
              <a:rPr lang="en-US" sz="2000" dirty="0" err="1"/>
              <a:t>langkah</a:t>
            </a:r>
            <a:r>
              <a:rPr lang="en-US" sz="2000" dirty="0"/>
              <a:t> </a:t>
            </a:r>
            <a:r>
              <a:rPr lang="en-US" sz="2000" dirty="0" err="1" smtClean="0"/>
              <a:t>berikut</a:t>
            </a:r>
            <a:r>
              <a:rPr lang="en-US" sz="2000" dirty="0" smtClean="0"/>
              <a:t> : </a:t>
            </a:r>
          </a:p>
          <a:p>
            <a:pPr marL="342900" indent="-342900">
              <a:buFont typeface="Arial" panose="020B0604020202020204" pitchFamily="34" charset="0"/>
              <a:buChar char="•"/>
            </a:pPr>
            <a:r>
              <a:rPr lang="en-US" sz="2000" dirty="0" err="1" smtClean="0"/>
              <a:t>Bangkitkan</a:t>
            </a:r>
            <a:r>
              <a:rPr lang="en-US" sz="2000" dirty="0" smtClean="0"/>
              <a:t> </a:t>
            </a:r>
            <a:r>
              <a:rPr lang="en-US" sz="2000" dirty="0" err="1"/>
              <a:t>posisi</a:t>
            </a:r>
            <a:r>
              <a:rPr lang="en-US" sz="2000" dirty="0"/>
              <a:t> </a:t>
            </a:r>
            <a:r>
              <a:rPr lang="en-US" sz="2000" dirty="0" err="1"/>
              <a:t>awal</a:t>
            </a:r>
            <a:r>
              <a:rPr lang="en-US" sz="2000" dirty="0"/>
              <a:t> </a:t>
            </a:r>
            <a:r>
              <a:rPr lang="en-US" sz="2000" dirty="0" err="1"/>
              <a:t>sejumlah</a:t>
            </a:r>
            <a:r>
              <a:rPr lang="en-US" sz="2000" dirty="0"/>
              <a:t> </a:t>
            </a:r>
            <a:r>
              <a:rPr lang="en-US" sz="2000" dirty="0" err="1"/>
              <a:t>partikel</a:t>
            </a:r>
            <a:r>
              <a:rPr lang="en-US" sz="2000" dirty="0"/>
              <a:t> </a:t>
            </a:r>
            <a:r>
              <a:rPr lang="en-US" sz="2000" dirty="0" err="1"/>
              <a:t>sekaligus</a:t>
            </a:r>
            <a:r>
              <a:rPr lang="en-US" sz="2000" dirty="0"/>
              <a:t> </a:t>
            </a:r>
            <a:r>
              <a:rPr lang="en-US" sz="2000" dirty="0" err="1"/>
              <a:t>kecepatan</a:t>
            </a:r>
            <a:r>
              <a:rPr lang="en-US" sz="2000" dirty="0"/>
              <a:t> </a:t>
            </a:r>
            <a:r>
              <a:rPr lang="en-US" sz="2000" dirty="0" err="1"/>
              <a:t>awalnya</a:t>
            </a:r>
            <a:r>
              <a:rPr lang="en-US" sz="2000" dirty="0"/>
              <a:t> </a:t>
            </a:r>
            <a:r>
              <a:rPr lang="en-US" sz="2000" dirty="0" err="1"/>
              <a:t>secara</a:t>
            </a:r>
            <a:r>
              <a:rPr lang="en-US" sz="2000" dirty="0"/>
              <a:t> </a:t>
            </a:r>
            <a:r>
              <a:rPr lang="en-US" sz="2000" dirty="0" smtClean="0"/>
              <a:t>random.</a:t>
            </a:r>
          </a:p>
          <a:p>
            <a:pPr marL="342900" indent="-342900">
              <a:buFont typeface="Arial" panose="020B0604020202020204" pitchFamily="34" charset="0"/>
              <a:buChar char="•"/>
            </a:pPr>
            <a:r>
              <a:rPr lang="en-US" sz="2000" dirty="0" err="1" smtClean="0"/>
              <a:t>Evaluasi</a:t>
            </a:r>
            <a:r>
              <a:rPr lang="en-US" sz="2000" dirty="0" smtClean="0"/>
              <a:t> </a:t>
            </a:r>
            <a:r>
              <a:rPr lang="en-US" sz="2000" dirty="0"/>
              <a:t>fitness </a:t>
            </a:r>
            <a:r>
              <a:rPr lang="en-US" sz="2000" dirty="0" err="1"/>
              <a:t>dari</a:t>
            </a:r>
            <a:r>
              <a:rPr lang="en-US" sz="2000" dirty="0"/>
              <a:t> </a:t>
            </a:r>
            <a:r>
              <a:rPr lang="en-US" sz="2000" dirty="0" err="1"/>
              <a:t>masing-masing</a:t>
            </a:r>
            <a:r>
              <a:rPr lang="en-US" sz="2000" dirty="0"/>
              <a:t> </a:t>
            </a:r>
            <a:r>
              <a:rPr lang="en-US" sz="2000" dirty="0" err="1"/>
              <a:t>partikel</a:t>
            </a:r>
            <a:r>
              <a:rPr lang="en-US" sz="2000" dirty="0"/>
              <a:t> </a:t>
            </a:r>
            <a:r>
              <a:rPr lang="en-US" sz="2000" dirty="0" err="1"/>
              <a:t>berdasarkan</a:t>
            </a:r>
            <a:r>
              <a:rPr lang="en-US" sz="2000" dirty="0"/>
              <a:t> </a:t>
            </a:r>
            <a:r>
              <a:rPr lang="en-US" sz="2000" dirty="0" err="1"/>
              <a:t>posisinya</a:t>
            </a:r>
            <a:r>
              <a:rPr lang="en-US" sz="2000" dirty="0"/>
              <a:t>. </a:t>
            </a:r>
          </a:p>
          <a:p>
            <a:pPr marL="342900" indent="-342900">
              <a:buFont typeface="Arial" panose="020B0604020202020204" pitchFamily="34" charset="0"/>
              <a:buChar char="•"/>
            </a:pPr>
            <a:r>
              <a:rPr lang="en-US" sz="2000" dirty="0" err="1" smtClean="0"/>
              <a:t>Tentukan</a:t>
            </a:r>
            <a:r>
              <a:rPr lang="en-US" sz="2000" dirty="0" smtClean="0"/>
              <a:t> </a:t>
            </a:r>
            <a:r>
              <a:rPr lang="en-US" sz="2000" dirty="0" err="1"/>
              <a:t>partikel</a:t>
            </a:r>
            <a:r>
              <a:rPr lang="en-US" sz="2000" dirty="0"/>
              <a:t> </a:t>
            </a:r>
            <a:r>
              <a:rPr lang="en-US" sz="2000" dirty="0" err="1"/>
              <a:t>dengan</a:t>
            </a:r>
            <a:r>
              <a:rPr lang="en-US" sz="2000" dirty="0"/>
              <a:t> fitness </a:t>
            </a:r>
            <a:r>
              <a:rPr lang="en-US" sz="2000" dirty="0" err="1"/>
              <a:t>terbaik</a:t>
            </a:r>
            <a:r>
              <a:rPr lang="en-US" sz="2000" dirty="0"/>
              <a:t>, </a:t>
            </a:r>
            <a:r>
              <a:rPr lang="en-US" sz="2000" dirty="0" err="1"/>
              <a:t>dan</a:t>
            </a:r>
            <a:r>
              <a:rPr lang="en-US" sz="2000" dirty="0"/>
              <a:t> </a:t>
            </a:r>
            <a:r>
              <a:rPr lang="en-US" sz="2000" dirty="0" err="1"/>
              <a:t>tetapkan</a:t>
            </a:r>
            <a:r>
              <a:rPr lang="en-US" sz="2000" dirty="0"/>
              <a:t> </a:t>
            </a:r>
            <a:r>
              <a:rPr lang="en-US" sz="2000" dirty="0" err="1"/>
              <a:t>sebagai</a:t>
            </a:r>
            <a:r>
              <a:rPr lang="en-US" sz="2000" dirty="0"/>
              <a:t> </a:t>
            </a:r>
            <a:r>
              <a:rPr lang="en-US" sz="2000" dirty="0" err="1"/>
              <a:t>Gbest</a:t>
            </a:r>
            <a:r>
              <a:rPr lang="en-US" sz="2000" dirty="0"/>
              <a:t>. </a:t>
            </a:r>
            <a:endParaRPr lang="en-US" sz="2000" dirty="0" smtClean="0"/>
          </a:p>
          <a:p>
            <a:r>
              <a:rPr lang="en-US" sz="2000" dirty="0" err="1" smtClean="0"/>
              <a:t>Ulangi</a:t>
            </a:r>
            <a:r>
              <a:rPr lang="en-US" sz="2000" dirty="0" smtClean="0"/>
              <a:t> </a:t>
            </a:r>
            <a:r>
              <a:rPr lang="en-US" sz="2000" dirty="0" err="1"/>
              <a:t>langkah</a:t>
            </a:r>
            <a:r>
              <a:rPr lang="en-US" sz="2000" dirty="0"/>
              <a:t> </a:t>
            </a:r>
            <a:r>
              <a:rPr lang="en-US" sz="2000" dirty="0" err="1"/>
              <a:t>berikut</a:t>
            </a:r>
            <a:r>
              <a:rPr lang="en-US" sz="2000" dirty="0"/>
              <a:t> </a:t>
            </a:r>
            <a:r>
              <a:rPr lang="en-US" sz="2000" dirty="0" err="1"/>
              <a:t>sampai</a:t>
            </a:r>
            <a:r>
              <a:rPr lang="en-US" sz="2000" dirty="0"/>
              <a:t> stopping criteria </a:t>
            </a:r>
            <a:r>
              <a:rPr lang="en-US" sz="2000" dirty="0" err="1"/>
              <a:t>dipenuhi</a:t>
            </a:r>
            <a:r>
              <a:rPr lang="en-US" sz="2000" dirty="0"/>
              <a:t> </a:t>
            </a:r>
            <a:endParaRPr lang="id-ID" sz="2000" dirty="0" smtClean="0"/>
          </a:p>
        </p:txBody>
      </p:sp>
      <p:sp>
        <p:nvSpPr>
          <p:cNvPr id="24" name="Rectangle 23"/>
          <p:cNvSpPr/>
          <p:nvPr/>
        </p:nvSpPr>
        <p:spPr>
          <a:xfrm>
            <a:off x="8477634" y="5681658"/>
            <a:ext cx="1067152" cy="276999"/>
          </a:xfrm>
          <a:prstGeom prst="rect">
            <a:avLst/>
          </a:prstGeom>
        </p:spPr>
        <p:txBody>
          <a:bodyPr wrap="none">
            <a:spAutoFit/>
          </a:bodyPr>
          <a:lstStyle/>
          <a:p>
            <a:r>
              <a:rPr lang="id-ID" sz="1200" b="1" dirty="0">
                <a:solidFill>
                  <a:schemeClr val="bg1"/>
                </a:solidFill>
              </a:rPr>
              <a:t>unsplash.com</a:t>
            </a:r>
          </a:p>
        </p:txBody>
      </p:sp>
    </p:spTree>
    <p:extLst>
      <p:ext uri="{BB962C8B-B14F-4D97-AF65-F5344CB8AC3E}">
        <p14:creationId xmlns:p14="http://schemas.microsoft.com/office/powerpoint/2010/main" val="96113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14375" y="217680"/>
            <a:ext cx="11068434" cy="892470"/>
          </a:xfrm>
        </p:spPr>
        <p:txBody>
          <a:bodyPr/>
          <a:lstStyle/>
          <a:p>
            <a:r>
              <a:rPr lang="id-ID" b="1" dirty="0" smtClean="0">
                <a:latin typeface="+mn-lt"/>
              </a:rPr>
              <a:t>Kalender</a:t>
            </a:r>
            <a:r>
              <a:rPr lang="id-ID" b="1" dirty="0" smtClean="0">
                <a:solidFill>
                  <a:srgbClr val="9ACC39"/>
                </a:solidFill>
                <a:latin typeface="+mn-lt"/>
              </a:rPr>
              <a:t> Tanam</a:t>
            </a:r>
          </a:p>
        </p:txBody>
      </p:sp>
      <p:sp>
        <p:nvSpPr>
          <p:cNvPr id="8" name="Rounded Rectangle 7"/>
          <p:cNvSpPr/>
          <p:nvPr/>
        </p:nvSpPr>
        <p:spPr>
          <a:xfrm>
            <a:off x="11163684" y="6255335"/>
            <a:ext cx="619125" cy="466725"/>
          </a:xfrm>
          <a:prstGeom prst="roundRect">
            <a:avLst/>
          </a:prstGeom>
          <a:solidFill>
            <a:srgbClr val="9ACC39"/>
          </a:solidFill>
          <a:ln>
            <a:solidFill>
              <a:srgbClr val="9ACC39"/>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t>16</a:t>
            </a:r>
            <a:endParaRPr lang="id-ID" b="1" dirty="0"/>
          </a:p>
        </p:txBody>
      </p:sp>
      <p:sp>
        <p:nvSpPr>
          <p:cNvPr id="9" name="Rectangle 8"/>
          <p:cNvSpPr/>
          <p:nvPr/>
        </p:nvSpPr>
        <p:spPr>
          <a:xfrm>
            <a:off x="180975" y="6350197"/>
            <a:ext cx="11601834" cy="307777"/>
          </a:xfrm>
          <a:prstGeom prst="rect">
            <a:avLst/>
          </a:prstGeom>
        </p:spPr>
        <p:txBody>
          <a:bodyPr wrap="square">
            <a:spAutoFit/>
          </a:bodyPr>
          <a:lstStyle/>
          <a:p>
            <a:r>
              <a:rPr lang="id-ID" sz="1400" b="1" dirty="0" smtClean="0">
                <a:solidFill>
                  <a:schemeClr val="bg1">
                    <a:lumMod val="50000"/>
                  </a:schemeClr>
                </a:solidFill>
                <a:latin typeface="Calibri" panose="020F0502020204030204" pitchFamily="34" charset="0"/>
                <a:cs typeface="Calibri" panose="020F0502020204030204" pitchFamily="34" charset="0"/>
              </a:rPr>
              <a:t>Kamis, 18 </a:t>
            </a:r>
            <a:r>
              <a:rPr lang="id-ID" sz="1400" b="1" dirty="0">
                <a:solidFill>
                  <a:schemeClr val="bg1">
                    <a:lumMod val="50000"/>
                  </a:schemeClr>
                </a:solidFill>
                <a:latin typeface="Calibri" panose="020F0502020204030204" pitchFamily="34" charset="0"/>
                <a:cs typeface="Calibri" panose="020F0502020204030204" pitchFamily="34" charset="0"/>
              </a:rPr>
              <a:t>Oktober </a:t>
            </a:r>
            <a:r>
              <a:rPr lang="id-ID" sz="1400" b="1" dirty="0" smtClean="0">
                <a:solidFill>
                  <a:schemeClr val="bg1">
                    <a:lumMod val="50000"/>
                  </a:schemeClr>
                </a:solidFill>
                <a:latin typeface="Calibri" panose="020F0502020204030204" pitchFamily="34" charset="0"/>
                <a:cs typeface="Calibri" panose="020F0502020204030204" pitchFamily="34" charset="0"/>
              </a:rPr>
              <a:t>2018</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id-ID" sz="1400" b="1" dirty="0" smtClean="0">
                <a:solidFill>
                  <a:schemeClr val="bg1">
                    <a:lumMod val="50000"/>
                  </a:schemeClr>
                </a:solidFill>
                <a:latin typeface="Calibri" panose="020F0502020204030204" pitchFamily="34" charset="0"/>
                <a:cs typeface="Calibri" panose="020F0502020204030204" pitchFamily="34" charset="0"/>
              </a:rPr>
              <a:t>Kolokium Magister Ilmu Komputer Kelas Reguler</a:t>
            </a:r>
            <a:endParaRPr lang="id-ID" sz="1400" b="1" dirty="0">
              <a:solidFill>
                <a:schemeClr val="bg1">
                  <a:lumMod val="50000"/>
                </a:schemeClr>
              </a:solidFill>
              <a:latin typeface="Calibri" panose="020F0502020204030204" pitchFamily="34" charset="0"/>
              <a:cs typeface="Calibri" panose="020F0502020204030204" pitchFamily="34" charset="0"/>
            </a:endParaRPr>
          </a:p>
        </p:txBody>
      </p:sp>
      <p:grpSp>
        <p:nvGrpSpPr>
          <p:cNvPr id="18" name="Group 17"/>
          <p:cNvGrpSpPr/>
          <p:nvPr/>
        </p:nvGrpSpPr>
        <p:grpSpPr>
          <a:xfrm>
            <a:off x="333376" y="382928"/>
            <a:ext cx="133350" cy="541480"/>
            <a:chOff x="317656" y="371475"/>
            <a:chExt cx="157163" cy="638175"/>
          </a:xfrm>
        </p:grpSpPr>
        <p:sp>
          <p:nvSpPr>
            <p:cNvPr id="16" name="Rectangle 15"/>
            <p:cNvSpPr/>
            <p:nvPr/>
          </p:nvSpPr>
          <p:spPr>
            <a:xfrm flipH="1">
              <a:off x="369569" y="371475"/>
              <a:ext cx="45719" cy="638175"/>
            </a:xfrm>
            <a:prstGeom prst="rect">
              <a:avLst/>
            </a:prstGeom>
            <a:solidFill>
              <a:srgbClr val="99CB38"/>
            </a:solidFill>
            <a:ln>
              <a:solidFill>
                <a:srgbClr val="99C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317656" y="614362"/>
              <a:ext cx="157163" cy="157163"/>
            </a:xfrm>
            <a:prstGeom prst="ellipse">
              <a:avLst/>
            </a:prstGeom>
            <a:solidFill>
              <a:srgbClr val="62A637"/>
            </a:solidFill>
            <a:ln>
              <a:solidFill>
                <a:srgbClr val="62A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6" name="Rectangle 5"/>
          <p:cNvSpPr/>
          <p:nvPr/>
        </p:nvSpPr>
        <p:spPr>
          <a:xfrm>
            <a:off x="4387448" y="1487937"/>
            <a:ext cx="7245269" cy="1569660"/>
          </a:xfrm>
          <a:prstGeom prst="rect">
            <a:avLst/>
          </a:prstGeom>
        </p:spPr>
        <p:txBody>
          <a:bodyPr wrap="square">
            <a:spAutoFit/>
          </a:bodyPr>
          <a:lstStyle/>
          <a:p>
            <a:r>
              <a:rPr lang="id-ID" sz="2000" dirty="0"/>
              <a:t>Menurut FAO (1997) </a:t>
            </a:r>
            <a:r>
              <a:rPr lang="id-ID" sz="3600" b="1" dirty="0">
                <a:solidFill>
                  <a:srgbClr val="99CB38"/>
                </a:solidFill>
              </a:rPr>
              <a:t>kalender tanam </a:t>
            </a:r>
            <a:r>
              <a:rPr lang="id-ID" sz="2000" dirty="0"/>
              <a:t>(cropping calendar) merupakan jadwal penanaman tanaman tertentu selama setahun di suatu wilayah, yang meliputi masa persiapan tanah, penanaman, dan panen. </a:t>
            </a:r>
            <a:endParaRPr lang="en-US" sz="2000" dirty="0" smtClean="0"/>
          </a:p>
        </p:txBody>
      </p:sp>
      <p:sp>
        <p:nvSpPr>
          <p:cNvPr id="23" name="Rectangle 22"/>
          <p:cNvSpPr/>
          <p:nvPr/>
        </p:nvSpPr>
        <p:spPr>
          <a:xfrm>
            <a:off x="628650" y="3915986"/>
            <a:ext cx="8410575" cy="1508105"/>
          </a:xfrm>
          <a:prstGeom prst="rect">
            <a:avLst/>
          </a:prstGeom>
        </p:spPr>
        <p:txBody>
          <a:bodyPr wrap="square">
            <a:spAutoFit/>
          </a:bodyPr>
          <a:lstStyle/>
          <a:p>
            <a:r>
              <a:rPr lang="id-ID" sz="3600" b="1" dirty="0">
                <a:solidFill>
                  <a:srgbClr val="99CB38"/>
                </a:solidFill>
              </a:rPr>
              <a:t>Peta Kalender Tanam </a:t>
            </a:r>
            <a:r>
              <a:rPr lang="en-US" sz="3600" b="1" dirty="0" smtClean="0">
                <a:solidFill>
                  <a:srgbClr val="99CB38"/>
                </a:solidFill>
              </a:rPr>
              <a:t>T</a:t>
            </a:r>
            <a:r>
              <a:rPr lang="id-ID" sz="3600" b="1" dirty="0" smtClean="0">
                <a:solidFill>
                  <a:srgbClr val="99CB38"/>
                </a:solidFill>
              </a:rPr>
              <a:t>erpadu </a:t>
            </a:r>
            <a:r>
              <a:rPr lang="id-ID" sz="2000" dirty="0" smtClean="0"/>
              <a:t>disusun </a:t>
            </a:r>
            <a:r>
              <a:rPr lang="id-ID" sz="2000" dirty="0"/>
              <a:t>untuk menggambarkan waktu tanam untuk tanaman pangan terutama tanaman padi, berdasarkan sumber daya </a:t>
            </a:r>
            <a:r>
              <a:rPr lang="id-ID" sz="3600" b="1" dirty="0">
                <a:solidFill>
                  <a:srgbClr val="99CB38"/>
                </a:solidFill>
              </a:rPr>
              <a:t>iklim dan air </a:t>
            </a:r>
            <a:r>
              <a:rPr lang="id-ID" sz="2000" dirty="0"/>
              <a:t>(Balitbang Pertanian 2013). </a:t>
            </a:r>
            <a:endParaRPr lang="id-ID" sz="2000" dirty="0" smtClean="0"/>
          </a:p>
        </p:txBody>
      </p:sp>
      <p:grpSp>
        <p:nvGrpSpPr>
          <p:cNvPr id="15" name="Group 14"/>
          <p:cNvGrpSpPr/>
          <p:nvPr/>
        </p:nvGrpSpPr>
        <p:grpSpPr>
          <a:xfrm>
            <a:off x="377423" y="1461591"/>
            <a:ext cx="4031384" cy="2102954"/>
            <a:chOff x="140566" y="1849921"/>
            <a:chExt cx="4031384" cy="2102954"/>
          </a:xfrm>
        </p:grpSpPr>
        <p:pic>
          <p:nvPicPr>
            <p:cNvPr id="19" name="Picture 2" descr="Hasil gambar untuk MACBOOK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66" y="1849921"/>
              <a:ext cx="4031384" cy="210295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asil gambar untuk kalender tan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486" y="2019628"/>
              <a:ext cx="2638185" cy="1583291"/>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person wearing brown straw hat while planting rice selective focus photograph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4831" b="-1"/>
          <a:stretch/>
        </p:blipFill>
        <p:spPr bwMode="auto">
          <a:xfrm>
            <a:off x="9238486" y="3291931"/>
            <a:ext cx="2544323" cy="248722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6" name="Rectangle 25"/>
          <p:cNvSpPr/>
          <p:nvPr/>
        </p:nvSpPr>
        <p:spPr>
          <a:xfrm>
            <a:off x="10715657" y="5483651"/>
            <a:ext cx="1067152" cy="276999"/>
          </a:xfrm>
          <a:prstGeom prst="rect">
            <a:avLst/>
          </a:prstGeom>
        </p:spPr>
        <p:txBody>
          <a:bodyPr wrap="none">
            <a:spAutoFit/>
          </a:bodyPr>
          <a:lstStyle/>
          <a:p>
            <a:r>
              <a:rPr lang="id-ID" sz="1200" b="1" dirty="0">
                <a:solidFill>
                  <a:schemeClr val="bg1"/>
                </a:solidFill>
              </a:rPr>
              <a:t>unsplash.com</a:t>
            </a:r>
          </a:p>
        </p:txBody>
      </p:sp>
    </p:spTree>
    <p:extLst>
      <p:ext uri="{BB962C8B-B14F-4D97-AF65-F5344CB8AC3E}">
        <p14:creationId xmlns:p14="http://schemas.microsoft.com/office/powerpoint/2010/main" val="2396171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1D279"/>
        </a:solidFill>
        <a:effectLst/>
      </p:bgPr>
    </p:bg>
    <p:spTree>
      <p:nvGrpSpPr>
        <p:cNvPr id="1" name=""/>
        <p:cNvGrpSpPr/>
        <p:nvPr/>
      </p:nvGrpSpPr>
      <p:grpSpPr>
        <a:xfrm>
          <a:off x="0" y="0"/>
          <a:ext cx="0" cy="0"/>
          <a:chOff x="0" y="0"/>
          <a:chExt cx="0" cy="0"/>
        </a:xfrm>
      </p:grpSpPr>
      <p:sp>
        <p:nvSpPr>
          <p:cNvPr id="8" name="Rounded Rectangle 7"/>
          <p:cNvSpPr/>
          <p:nvPr/>
        </p:nvSpPr>
        <p:spPr>
          <a:xfrm>
            <a:off x="11163684" y="6255335"/>
            <a:ext cx="619125" cy="466725"/>
          </a:xfrm>
          <a:prstGeom prst="roundRect">
            <a:avLst/>
          </a:prstGeom>
          <a:solidFill>
            <a:srgbClr val="9ACC39"/>
          </a:solidFill>
          <a:ln>
            <a:solidFill>
              <a:srgbClr val="9ACC39"/>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t>17</a:t>
            </a:r>
            <a:endParaRPr lang="id-ID" b="1" dirty="0"/>
          </a:p>
        </p:txBody>
      </p:sp>
      <p:sp>
        <p:nvSpPr>
          <p:cNvPr id="9" name="Rectangle 8"/>
          <p:cNvSpPr/>
          <p:nvPr/>
        </p:nvSpPr>
        <p:spPr>
          <a:xfrm>
            <a:off x="180975" y="6350197"/>
            <a:ext cx="11601834" cy="307777"/>
          </a:xfrm>
          <a:prstGeom prst="rect">
            <a:avLst/>
          </a:prstGeom>
        </p:spPr>
        <p:txBody>
          <a:bodyPr wrap="square">
            <a:spAutoFit/>
          </a:bodyPr>
          <a:lstStyle/>
          <a:p>
            <a:r>
              <a:rPr lang="id-ID" sz="1400" b="1" dirty="0" smtClean="0">
                <a:solidFill>
                  <a:schemeClr val="bg1"/>
                </a:solidFill>
                <a:latin typeface="Calibri" panose="020F0502020204030204" pitchFamily="34" charset="0"/>
                <a:cs typeface="Calibri" panose="020F0502020204030204" pitchFamily="34" charset="0"/>
              </a:rPr>
              <a:t>Kamis, 18 </a:t>
            </a:r>
            <a:r>
              <a:rPr lang="id-ID" sz="1400" b="1" dirty="0">
                <a:solidFill>
                  <a:schemeClr val="bg1"/>
                </a:solidFill>
                <a:latin typeface="Calibri" panose="020F0502020204030204" pitchFamily="34" charset="0"/>
                <a:cs typeface="Calibri" panose="020F0502020204030204" pitchFamily="34" charset="0"/>
              </a:rPr>
              <a:t>Oktober </a:t>
            </a:r>
            <a:r>
              <a:rPr lang="id-ID" sz="1400" b="1" dirty="0" smtClean="0">
                <a:solidFill>
                  <a:schemeClr val="bg1"/>
                </a:solidFill>
                <a:latin typeface="Calibri" panose="020F0502020204030204" pitchFamily="34" charset="0"/>
                <a:cs typeface="Calibri" panose="020F0502020204030204" pitchFamily="34" charset="0"/>
              </a:rPr>
              <a:t>2018</a:t>
            </a:r>
            <a:r>
              <a:rPr lang="en-US" sz="1400" b="1" dirty="0">
                <a:solidFill>
                  <a:schemeClr val="bg1"/>
                </a:solidFill>
                <a:latin typeface="Calibri" panose="020F0502020204030204" pitchFamily="34" charset="0"/>
                <a:cs typeface="Calibri" panose="020F0502020204030204" pitchFamily="34" charset="0"/>
              </a:rPr>
              <a:t>	</a:t>
            </a:r>
            <a:r>
              <a:rPr lang="en-US" sz="1400" b="1" dirty="0" smtClean="0">
                <a:solidFill>
                  <a:schemeClr val="bg1"/>
                </a:solidFill>
                <a:latin typeface="Calibri" panose="020F0502020204030204" pitchFamily="34" charset="0"/>
                <a:cs typeface="Calibri" panose="020F0502020204030204" pitchFamily="34" charset="0"/>
              </a:rPr>
              <a:t>										</a:t>
            </a:r>
            <a:r>
              <a:rPr lang="en-US" sz="1400" b="1" dirty="0">
                <a:solidFill>
                  <a:schemeClr val="bg1"/>
                </a:solidFill>
                <a:latin typeface="Calibri" panose="020F0502020204030204" pitchFamily="34" charset="0"/>
                <a:cs typeface="Calibri" panose="020F0502020204030204" pitchFamily="34" charset="0"/>
              </a:rPr>
              <a:t>	 </a:t>
            </a:r>
            <a:r>
              <a:rPr lang="en-US" sz="1400" b="1" dirty="0" smtClean="0">
                <a:solidFill>
                  <a:schemeClr val="bg1"/>
                </a:solidFill>
                <a:latin typeface="Calibri" panose="020F0502020204030204" pitchFamily="34" charset="0"/>
                <a:cs typeface="Calibri" panose="020F0502020204030204" pitchFamily="34" charset="0"/>
              </a:rPr>
              <a:t>       </a:t>
            </a:r>
            <a:r>
              <a:rPr lang="id-ID" sz="1400" b="1" dirty="0" smtClean="0">
                <a:solidFill>
                  <a:schemeClr val="bg1"/>
                </a:solidFill>
                <a:latin typeface="Calibri" panose="020F0502020204030204" pitchFamily="34" charset="0"/>
                <a:cs typeface="Calibri" panose="020F0502020204030204" pitchFamily="34" charset="0"/>
              </a:rPr>
              <a:t>Kolokium Magister Ilmu Komputer Kelas Reguler</a:t>
            </a:r>
            <a:endParaRPr lang="id-ID" sz="1400" b="1" dirty="0">
              <a:solidFill>
                <a:schemeClr val="bg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24092" y="2571749"/>
            <a:ext cx="10515600" cy="1209675"/>
          </a:xfrm>
        </p:spPr>
        <p:txBody>
          <a:bodyPr>
            <a:normAutofit lnSpcReduction="10000"/>
          </a:bodyPr>
          <a:lstStyle/>
          <a:p>
            <a:pPr marL="0" indent="0" algn="ctr">
              <a:buNone/>
            </a:pPr>
            <a:r>
              <a:rPr lang="id-ID" sz="8800" b="1" dirty="0">
                <a:solidFill>
                  <a:schemeClr val="bg1"/>
                </a:solidFill>
              </a:rPr>
              <a:t>Metode</a:t>
            </a:r>
          </a:p>
        </p:txBody>
      </p:sp>
    </p:spTree>
    <p:extLst>
      <p:ext uri="{BB962C8B-B14F-4D97-AF65-F5344CB8AC3E}">
        <p14:creationId xmlns:p14="http://schemas.microsoft.com/office/powerpoint/2010/main" val="1391926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14375" y="217680"/>
            <a:ext cx="11068434" cy="892470"/>
          </a:xfrm>
        </p:spPr>
        <p:txBody>
          <a:bodyPr>
            <a:normAutofit/>
          </a:bodyPr>
          <a:lstStyle/>
          <a:p>
            <a:r>
              <a:rPr lang="id-ID" b="1" dirty="0" smtClean="0">
                <a:latin typeface="+mn-lt"/>
              </a:rPr>
              <a:t>Area</a:t>
            </a:r>
            <a:r>
              <a:rPr lang="en-US" b="1" dirty="0">
                <a:latin typeface="+mn-lt"/>
              </a:rPr>
              <a:t> </a:t>
            </a:r>
            <a:r>
              <a:rPr lang="id-ID" b="1" dirty="0" smtClean="0">
                <a:solidFill>
                  <a:srgbClr val="99CB38"/>
                </a:solidFill>
                <a:latin typeface="+mn-lt"/>
              </a:rPr>
              <a:t>Studi</a:t>
            </a:r>
            <a:endParaRPr lang="id-ID" b="1" dirty="0">
              <a:solidFill>
                <a:srgbClr val="99CB38"/>
              </a:solidFill>
              <a:latin typeface="+mn-lt"/>
            </a:endParaRPr>
          </a:p>
        </p:txBody>
      </p:sp>
      <p:sp>
        <p:nvSpPr>
          <p:cNvPr id="8" name="Rounded Rectangle 7"/>
          <p:cNvSpPr/>
          <p:nvPr/>
        </p:nvSpPr>
        <p:spPr>
          <a:xfrm>
            <a:off x="11163684" y="6255335"/>
            <a:ext cx="619125" cy="466725"/>
          </a:xfrm>
          <a:prstGeom prst="roundRect">
            <a:avLst/>
          </a:prstGeom>
          <a:solidFill>
            <a:srgbClr val="9ACC39"/>
          </a:solidFill>
          <a:ln>
            <a:solidFill>
              <a:srgbClr val="9ACC39"/>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t>18</a:t>
            </a:r>
            <a:endParaRPr lang="id-ID" b="1" dirty="0"/>
          </a:p>
        </p:txBody>
      </p:sp>
      <p:sp>
        <p:nvSpPr>
          <p:cNvPr id="9" name="Rectangle 8"/>
          <p:cNvSpPr/>
          <p:nvPr/>
        </p:nvSpPr>
        <p:spPr>
          <a:xfrm>
            <a:off x="180975" y="6350197"/>
            <a:ext cx="11601834" cy="307777"/>
          </a:xfrm>
          <a:prstGeom prst="rect">
            <a:avLst/>
          </a:prstGeom>
        </p:spPr>
        <p:txBody>
          <a:bodyPr wrap="square">
            <a:spAutoFit/>
          </a:bodyPr>
          <a:lstStyle/>
          <a:p>
            <a:r>
              <a:rPr lang="id-ID" sz="1400" b="1" dirty="0" smtClean="0">
                <a:solidFill>
                  <a:schemeClr val="bg1">
                    <a:lumMod val="50000"/>
                  </a:schemeClr>
                </a:solidFill>
                <a:latin typeface="Calibri" panose="020F0502020204030204" pitchFamily="34" charset="0"/>
                <a:cs typeface="Calibri" panose="020F0502020204030204" pitchFamily="34" charset="0"/>
              </a:rPr>
              <a:t>Kamis, 18 </a:t>
            </a:r>
            <a:r>
              <a:rPr lang="id-ID" sz="1400" b="1" dirty="0">
                <a:solidFill>
                  <a:schemeClr val="bg1">
                    <a:lumMod val="50000"/>
                  </a:schemeClr>
                </a:solidFill>
                <a:latin typeface="Calibri" panose="020F0502020204030204" pitchFamily="34" charset="0"/>
                <a:cs typeface="Calibri" panose="020F0502020204030204" pitchFamily="34" charset="0"/>
              </a:rPr>
              <a:t>Oktober </a:t>
            </a:r>
            <a:r>
              <a:rPr lang="id-ID" sz="1400" b="1" dirty="0" smtClean="0">
                <a:solidFill>
                  <a:schemeClr val="bg1">
                    <a:lumMod val="50000"/>
                  </a:schemeClr>
                </a:solidFill>
                <a:latin typeface="Calibri" panose="020F0502020204030204" pitchFamily="34" charset="0"/>
                <a:cs typeface="Calibri" panose="020F0502020204030204" pitchFamily="34" charset="0"/>
              </a:rPr>
              <a:t>2018</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id-ID" sz="1400" b="1" dirty="0" smtClean="0">
                <a:solidFill>
                  <a:schemeClr val="bg1">
                    <a:lumMod val="50000"/>
                  </a:schemeClr>
                </a:solidFill>
                <a:latin typeface="Calibri" panose="020F0502020204030204" pitchFamily="34" charset="0"/>
                <a:cs typeface="Calibri" panose="020F0502020204030204" pitchFamily="34" charset="0"/>
              </a:rPr>
              <a:t>Kolokium Magister Ilmu Komputer Kelas Reguler</a:t>
            </a:r>
            <a:endParaRPr lang="id-ID" sz="1400" b="1" dirty="0">
              <a:solidFill>
                <a:schemeClr val="bg1">
                  <a:lumMod val="50000"/>
                </a:schemeClr>
              </a:solidFill>
              <a:latin typeface="Calibri" panose="020F0502020204030204" pitchFamily="34" charset="0"/>
              <a:cs typeface="Calibri" panose="020F0502020204030204" pitchFamily="34" charset="0"/>
            </a:endParaRPr>
          </a:p>
        </p:txBody>
      </p:sp>
      <p:grpSp>
        <p:nvGrpSpPr>
          <p:cNvPr id="18" name="Group 17"/>
          <p:cNvGrpSpPr/>
          <p:nvPr/>
        </p:nvGrpSpPr>
        <p:grpSpPr>
          <a:xfrm>
            <a:off x="333376" y="382928"/>
            <a:ext cx="133350" cy="541480"/>
            <a:chOff x="317656" y="371475"/>
            <a:chExt cx="157163" cy="638175"/>
          </a:xfrm>
        </p:grpSpPr>
        <p:sp>
          <p:nvSpPr>
            <p:cNvPr id="16" name="Rectangle 15"/>
            <p:cNvSpPr/>
            <p:nvPr/>
          </p:nvSpPr>
          <p:spPr>
            <a:xfrm flipH="1">
              <a:off x="369569" y="371475"/>
              <a:ext cx="45719" cy="638175"/>
            </a:xfrm>
            <a:prstGeom prst="rect">
              <a:avLst/>
            </a:prstGeom>
            <a:solidFill>
              <a:srgbClr val="99CB38"/>
            </a:solidFill>
            <a:ln>
              <a:solidFill>
                <a:srgbClr val="99C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317656" y="614362"/>
              <a:ext cx="157163" cy="157163"/>
            </a:xfrm>
            <a:prstGeom prst="ellipse">
              <a:avLst/>
            </a:prstGeom>
            <a:solidFill>
              <a:srgbClr val="62A637"/>
            </a:solidFill>
            <a:ln>
              <a:solidFill>
                <a:srgbClr val="62A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13" name="Picture 12" descr="D:\Bogor Agriculture University\Semester 2\Kolokium\New folder (2)\Polder_alabio\1 Polder Alabio\1 Polder Alabio-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7692" y="1110150"/>
            <a:ext cx="6955117" cy="4914899"/>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714375" y="1705551"/>
            <a:ext cx="3876675" cy="3724096"/>
          </a:xfrm>
          <a:prstGeom prst="rect">
            <a:avLst/>
          </a:prstGeom>
        </p:spPr>
        <p:txBody>
          <a:bodyPr wrap="square">
            <a:spAutoFit/>
          </a:bodyPr>
          <a:lstStyle/>
          <a:p>
            <a:r>
              <a:rPr lang="id-ID" sz="2000" dirty="0" smtClean="0">
                <a:ea typeface="Times New Roman" panose="02020603050405020304" pitchFamily="18" charset="0"/>
                <a:cs typeface="Arial" panose="020B0604020202020204" pitchFamily="34" charset="0"/>
              </a:rPr>
              <a:t>Daerah irigasi </a:t>
            </a:r>
            <a:r>
              <a:rPr lang="id-ID" sz="3600" b="1" dirty="0" smtClean="0">
                <a:solidFill>
                  <a:srgbClr val="99CB38"/>
                </a:solidFill>
                <a:ea typeface="Times New Roman" panose="02020603050405020304" pitchFamily="18" charset="0"/>
                <a:cs typeface="Arial" panose="020B0604020202020204" pitchFamily="34" charset="0"/>
              </a:rPr>
              <a:t>polder Alabio </a:t>
            </a:r>
            <a:r>
              <a:rPr lang="id-ID" sz="2000" dirty="0" smtClean="0">
                <a:ea typeface="Times New Roman" panose="02020603050405020304" pitchFamily="18" charset="0"/>
                <a:cs typeface="Arial" panose="020B0604020202020204" pitchFamily="34" charset="0"/>
              </a:rPr>
              <a:t>meliputi 4 (empat) wilayah Kecamatan yaitu: Kec. </a:t>
            </a:r>
            <a:r>
              <a:rPr lang="id-ID" sz="3600" b="1" dirty="0" smtClean="0">
                <a:solidFill>
                  <a:srgbClr val="99CB38"/>
                </a:solidFill>
                <a:ea typeface="Times New Roman" panose="02020603050405020304" pitchFamily="18" charset="0"/>
                <a:cs typeface="Arial" panose="020B0604020202020204" pitchFamily="34" charset="0"/>
              </a:rPr>
              <a:t>Sungai Pandan</a:t>
            </a:r>
            <a:r>
              <a:rPr lang="id-ID" sz="2000" dirty="0" smtClean="0">
                <a:ea typeface="Times New Roman" panose="02020603050405020304" pitchFamily="18" charset="0"/>
                <a:cs typeface="Arial" panose="020B0604020202020204" pitchFamily="34" charset="0"/>
              </a:rPr>
              <a:t>, Kec. </a:t>
            </a:r>
            <a:r>
              <a:rPr lang="id-ID" sz="3600" b="1" dirty="0" smtClean="0">
                <a:solidFill>
                  <a:srgbClr val="99CB38"/>
                </a:solidFill>
                <a:ea typeface="Times New Roman" panose="02020603050405020304" pitchFamily="18" charset="0"/>
                <a:cs typeface="Arial" panose="020B0604020202020204" pitchFamily="34" charset="0"/>
              </a:rPr>
              <a:t>Sungai Tabukan</a:t>
            </a:r>
            <a:r>
              <a:rPr lang="id-ID" sz="2000" dirty="0" smtClean="0">
                <a:ea typeface="Times New Roman" panose="02020603050405020304" pitchFamily="18" charset="0"/>
                <a:cs typeface="Arial" panose="020B0604020202020204" pitchFamily="34" charset="0"/>
              </a:rPr>
              <a:t>, Kec. </a:t>
            </a:r>
            <a:r>
              <a:rPr lang="id-ID" sz="3600" b="1" dirty="0" smtClean="0">
                <a:solidFill>
                  <a:srgbClr val="99CB38"/>
                </a:solidFill>
                <a:ea typeface="Times New Roman" panose="02020603050405020304" pitchFamily="18" charset="0"/>
                <a:cs typeface="Arial" panose="020B0604020202020204" pitchFamily="34" charset="0"/>
              </a:rPr>
              <a:t>Babirik</a:t>
            </a:r>
            <a:r>
              <a:rPr lang="id-ID" sz="2000" dirty="0" smtClean="0">
                <a:ea typeface="Times New Roman" panose="02020603050405020304" pitchFamily="18" charset="0"/>
                <a:cs typeface="Arial" panose="020B0604020202020204" pitchFamily="34" charset="0"/>
              </a:rPr>
              <a:t> dan Kec. </a:t>
            </a:r>
            <a:r>
              <a:rPr lang="id-ID" sz="3600" b="1" dirty="0" smtClean="0">
                <a:solidFill>
                  <a:srgbClr val="99CB38"/>
                </a:solidFill>
                <a:ea typeface="Times New Roman" panose="02020603050405020304" pitchFamily="18" charset="0"/>
                <a:cs typeface="Arial" panose="020B0604020202020204" pitchFamily="34" charset="0"/>
              </a:rPr>
              <a:t>Danau Panggang</a:t>
            </a:r>
            <a:r>
              <a:rPr lang="id-ID" sz="2000" dirty="0" smtClean="0">
                <a:ea typeface="Times New Roman" panose="02020603050405020304" pitchFamily="18" charset="0"/>
                <a:cs typeface="Arial" panose="020B0604020202020204" pitchFamily="34" charset="0"/>
              </a:rPr>
              <a:t> </a:t>
            </a:r>
            <a:endParaRPr lang="id-ID" sz="2000" dirty="0"/>
          </a:p>
        </p:txBody>
      </p:sp>
    </p:spTree>
    <p:extLst>
      <p:ext uri="{BB962C8B-B14F-4D97-AF65-F5344CB8AC3E}">
        <p14:creationId xmlns:p14="http://schemas.microsoft.com/office/powerpoint/2010/main" val="2055259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09791" y="1346756"/>
            <a:ext cx="6573018" cy="4351338"/>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1"/>
          <p:cNvSpPr>
            <a:spLocks noGrp="1"/>
          </p:cNvSpPr>
          <p:nvPr>
            <p:ph type="title"/>
          </p:nvPr>
        </p:nvSpPr>
        <p:spPr>
          <a:xfrm>
            <a:off x="714375" y="217680"/>
            <a:ext cx="11068434" cy="892470"/>
          </a:xfrm>
        </p:spPr>
        <p:txBody>
          <a:bodyPr/>
          <a:lstStyle/>
          <a:p>
            <a:r>
              <a:rPr lang="en-US" b="1" dirty="0" smtClean="0">
                <a:solidFill>
                  <a:srgbClr val="030303"/>
                </a:solidFill>
                <a:latin typeface="+mn-lt"/>
              </a:rPr>
              <a:t>Out</a:t>
            </a:r>
            <a:r>
              <a:rPr lang="en-US" b="1" dirty="0" smtClean="0">
                <a:solidFill>
                  <a:srgbClr val="9ACC39"/>
                </a:solidFill>
                <a:latin typeface="+mn-lt"/>
              </a:rPr>
              <a:t>line</a:t>
            </a:r>
            <a:endParaRPr lang="id-ID" b="1" dirty="0">
              <a:solidFill>
                <a:srgbClr val="9ACC39"/>
              </a:solidFill>
              <a:latin typeface="+mn-lt"/>
            </a:endParaRPr>
          </a:p>
        </p:txBody>
      </p:sp>
      <p:sp>
        <p:nvSpPr>
          <p:cNvPr id="8" name="Rounded Rectangle 7"/>
          <p:cNvSpPr/>
          <p:nvPr/>
        </p:nvSpPr>
        <p:spPr>
          <a:xfrm>
            <a:off x="11163684" y="6255335"/>
            <a:ext cx="619125" cy="466725"/>
          </a:xfrm>
          <a:prstGeom prst="roundRect">
            <a:avLst/>
          </a:prstGeom>
          <a:solidFill>
            <a:srgbClr val="9ACC39"/>
          </a:solidFill>
          <a:ln>
            <a:solidFill>
              <a:srgbClr val="9ACC39"/>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t>1</a:t>
            </a:r>
            <a:endParaRPr lang="id-ID" b="1" dirty="0"/>
          </a:p>
        </p:txBody>
      </p:sp>
      <p:sp>
        <p:nvSpPr>
          <p:cNvPr id="9" name="Rectangle 8"/>
          <p:cNvSpPr/>
          <p:nvPr/>
        </p:nvSpPr>
        <p:spPr>
          <a:xfrm>
            <a:off x="180975" y="6350197"/>
            <a:ext cx="11601834" cy="307777"/>
          </a:xfrm>
          <a:prstGeom prst="rect">
            <a:avLst/>
          </a:prstGeom>
        </p:spPr>
        <p:txBody>
          <a:bodyPr wrap="square">
            <a:spAutoFit/>
          </a:bodyPr>
          <a:lstStyle/>
          <a:p>
            <a:r>
              <a:rPr lang="id-ID" sz="1400" b="1" dirty="0" smtClean="0">
                <a:solidFill>
                  <a:schemeClr val="bg1">
                    <a:lumMod val="50000"/>
                  </a:schemeClr>
                </a:solidFill>
                <a:latin typeface="Calibri" panose="020F0502020204030204" pitchFamily="34" charset="0"/>
                <a:cs typeface="Calibri" panose="020F0502020204030204" pitchFamily="34" charset="0"/>
              </a:rPr>
              <a:t>Kamis, 18 </a:t>
            </a:r>
            <a:r>
              <a:rPr lang="id-ID" sz="1400" b="1" dirty="0">
                <a:solidFill>
                  <a:schemeClr val="bg1">
                    <a:lumMod val="50000"/>
                  </a:schemeClr>
                </a:solidFill>
                <a:latin typeface="Calibri" panose="020F0502020204030204" pitchFamily="34" charset="0"/>
                <a:cs typeface="Calibri" panose="020F0502020204030204" pitchFamily="34" charset="0"/>
              </a:rPr>
              <a:t>Oktober </a:t>
            </a:r>
            <a:r>
              <a:rPr lang="id-ID" sz="1400" b="1" dirty="0" smtClean="0">
                <a:solidFill>
                  <a:schemeClr val="bg1">
                    <a:lumMod val="50000"/>
                  </a:schemeClr>
                </a:solidFill>
                <a:latin typeface="Calibri" panose="020F0502020204030204" pitchFamily="34" charset="0"/>
                <a:cs typeface="Calibri" panose="020F0502020204030204" pitchFamily="34" charset="0"/>
              </a:rPr>
              <a:t>2018</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id-ID" sz="1400" b="1" dirty="0" smtClean="0">
                <a:solidFill>
                  <a:schemeClr val="bg1">
                    <a:lumMod val="50000"/>
                  </a:schemeClr>
                </a:solidFill>
                <a:latin typeface="Calibri" panose="020F0502020204030204" pitchFamily="34" charset="0"/>
                <a:cs typeface="Calibri" panose="020F0502020204030204" pitchFamily="34" charset="0"/>
              </a:rPr>
              <a:t>Kolokium Magister Ilmu Komputer Kelas Reguler</a:t>
            </a:r>
            <a:endParaRPr lang="id-ID" sz="1400" b="1" dirty="0">
              <a:solidFill>
                <a:schemeClr val="bg1">
                  <a:lumMod val="50000"/>
                </a:schemeClr>
              </a:solidFill>
              <a:latin typeface="Calibri" panose="020F0502020204030204" pitchFamily="34" charset="0"/>
              <a:cs typeface="Calibri" panose="020F0502020204030204" pitchFamily="34" charset="0"/>
            </a:endParaRPr>
          </a:p>
        </p:txBody>
      </p:sp>
      <p:sp>
        <p:nvSpPr>
          <p:cNvPr id="10" name="Rectangle 9"/>
          <p:cNvSpPr/>
          <p:nvPr/>
        </p:nvSpPr>
        <p:spPr>
          <a:xfrm>
            <a:off x="714376" y="1221584"/>
            <a:ext cx="5458017" cy="762000"/>
          </a:xfrm>
          <a:prstGeom prst="rect">
            <a:avLst/>
          </a:prstGeom>
          <a:solidFill>
            <a:srgbClr val="99CB38"/>
          </a:solidFill>
          <a:ln>
            <a:solidFill>
              <a:srgbClr val="99C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	1. </a:t>
            </a:r>
            <a:r>
              <a:rPr lang="id-ID" sz="3200" b="1" dirty="0" smtClean="0"/>
              <a:t>Pendahuluan</a:t>
            </a:r>
            <a:endParaRPr lang="id-ID" sz="3200" b="1" dirty="0"/>
          </a:p>
        </p:txBody>
      </p:sp>
      <p:sp>
        <p:nvSpPr>
          <p:cNvPr id="12" name="Rectangle 11"/>
          <p:cNvSpPr/>
          <p:nvPr/>
        </p:nvSpPr>
        <p:spPr>
          <a:xfrm>
            <a:off x="714376" y="2194918"/>
            <a:ext cx="5458017" cy="762000"/>
          </a:xfrm>
          <a:prstGeom prst="rect">
            <a:avLst/>
          </a:prstGeom>
          <a:solidFill>
            <a:srgbClr val="62A637"/>
          </a:solidFill>
          <a:ln>
            <a:solidFill>
              <a:srgbClr val="62A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	2. </a:t>
            </a:r>
            <a:r>
              <a:rPr lang="id-ID" sz="3200" b="1" dirty="0" smtClean="0"/>
              <a:t>Tinjauan Pustaka</a:t>
            </a:r>
            <a:endParaRPr lang="id-ID" sz="3200" b="1" dirty="0"/>
          </a:p>
        </p:txBody>
      </p:sp>
      <p:sp>
        <p:nvSpPr>
          <p:cNvPr id="13" name="Rectangle 12"/>
          <p:cNvSpPr/>
          <p:nvPr/>
        </p:nvSpPr>
        <p:spPr>
          <a:xfrm>
            <a:off x="714375" y="4115642"/>
            <a:ext cx="5458017" cy="762000"/>
          </a:xfrm>
          <a:prstGeom prst="rect">
            <a:avLst/>
          </a:prstGeom>
          <a:solidFill>
            <a:srgbClr val="36A76F"/>
          </a:solidFill>
          <a:ln>
            <a:solidFill>
              <a:srgbClr val="36A7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t>	4. </a:t>
            </a:r>
            <a:r>
              <a:rPr lang="id-ID" sz="3200" b="1" dirty="0"/>
              <a:t>Jadwal </a:t>
            </a:r>
            <a:r>
              <a:rPr lang="id-ID" sz="3200" b="1" dirty="0" smtClean="0"/>
              <a:t>Penelitian</a:t>
            </a:r>
            <a:endParaRPr lang="id-ID" sz="3200" b="1" dirty="0"/>
          </a:p>
        </p:txBody>
      </p:sp>
      <p:sp>
        <p:nvSpPr>
          <p:cNvPr id="14" name="Rectangle 13"/>
          <p:cNvSpPr/>
          <p:nvPr/>
        </p:nvSpPr>
        <p:spPr>
          <a:xfrm>
            <a:off x="714375" y="5088976"/>
            <a:ext cx="5458017" cy="762000"/>
          </a:xfrm>
          <a:prstGeom prst="rect">
            <a:avLst/>
          </a:prstGeom>
          <a:solidFill>
            <a:srgbClr val="45C1A3"/>
          </a:solidFill>
          <a:ln>
            <a:solidFill>
              <a:srgbClr val="45C1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	5. </a:t>
            </a:r>
            <a:r>
              <a:rPr lang="id-ID" sz="3200" b="1" dirty="0" smtClean="0"/>
              <a:t>Daftar Pustaka</a:t>
            </a:r>
            <a:endParaRPr lang="id-ID" sz="3200" b="1" dirty="0"/>
          </a:p>
        </p:txBody>
      </p:sp>
      <p:sp>
        <p:nvSpPr>
          <p:cNvPr id="15" name="Rectangle 14"/>
          <p:cNvSpPr/>
          <p:nvPr/>
        </p:nvSpPr>
        <p:spPr>
          <a:xfrm>
            <a:off x="714375" y="3142308"/>
            <a:ext cx="5458017" cy="762000"/>
          </a:xfrm>
          <a:prstGeom prst="rect">
            <a:avLst/>
          </a:prstGeom>
          <a:solidFill>
            <a:srgbClr val="A1D279"/>
          </a:solidFill>
          <a:ln>
            <a:solidFill>
              <a:srgbClr val="99C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t>	3. </a:t>
            </a:r>
            <a:r>
              <a:rPr lang="id-ID" sz="3200" b="1" dirty="0"/>
              <a:t>Metode</a:t>
            </a:r>
          </a:p>
        </p:txBody>
      </p:sp>
      <p:grpSp>
        <p:nvGrpSpPr>
          <p:cNvPr id="18" name="Group 17"/>
          <p:cNvGrpSpPr/>
          <p:nvPr/>
        </p:nvGrpSpPr>
        <p:grpSpPr>
          <a:xfrm>
            <a:off x="333376" y="382928"/>
            <a:ext cx="133350" cy="541480"/>
            <a:chOff x="317656" y="371475"/>
            <a:chExt cx="157163" cy="638175"/>
          </a:xfrm>
        </p:grpSpPr>
        <p:sp>
          <p:nvSpPr>
            <p:cNvPr id="16" name="Rectangle 15"/>
            <p:cNvSpPr/>
            <p:nvPr/>
          </p:nvSpPr>
          <p:spPr>
            <a:xfrm flipH="1">
              <a:off x="369569" y="371475"/>
              <a:ext cx="45719" cy="638175"/>
            </a:xfrm>
            <a:prstGeom prst="rect">
              <a:avLst/>
            </a:prstGeom>
            <a:solidFill>
              <a:srgbClr val="99CB38"/>
            </a:solidFill>
            <a:ln>
              <a:solidFill>
                <a:srgbClr val="99C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317656" y="614362"/>
              <a:ext cx="157163" cy="157163"/>
            </a:xfrm>
            <a:prstGeom prst="ellipse">
              <a:avLst/>
            </a:prstGeom>
            <a:solidFill>
              <a:srgbClr val="62A637"/>
            </a:solidFill>
            <a:ln>
              <a:solidFill>
                <a:srgbClr val="62A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9" name="Rectangle 18"/>
          <p:cNvSpPr/>
          <p:nvPr/>
        </p:nvSpPr>
        <p:spPr>
          <a:xfrm>
            <a:off x="10630108" y="5359037"/>
            <a:ext cx="1067152" cy="276999"/>
          </a:xfrm>
          <a:prstGeom prst="rect">
            <a:avLst/>
          </a:prstGeom>
        </p:spPr>
        <p:txBody>
          <a:bodyPr wrap="none">
            <a:spAutoFit/>
          </a:bodyPr>
          <a:lstStyle/>
          <a:p>
            <a:r>
              <a:rPr lang="id-ID" sz="1200" b="1" dirty="0">
                <a:solidFill>
                  <a:schemeClr val="bg1"/>
                </a:solidFill>
              </a:rPr>
              <a:t>unsplash.com</a:t>
            </a:r>
          </a:p>
        </p:txBody>
      </p:sp>
    </p:spTree>
    <p:extLst>
      <p:ext uri="{BB962C8B-B14F-4D97-AF65-F5344CB8AC3E}">
        <p14:creationId xmlns:p14="http://schemas.microsoft.com/office/powerpoint/2010/main" val="3171940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14375" y="217680"/>
            <a:ext cx="11068434" cy="892470"/>
          </a:xfrm>
        </p:spPr>
        <p:txBody>
          <a:bodyPr>
            <a:normAutofit/>
          </a:bodyPr>
          <a:lstStyle/>
          <a:p>
            <a:r>
              <a:rPr lang="en-US" b="1" dirty="0" smtClean="0">
                <a:latin typeface="+mn-lt"/>
              </a:rPr>
              <a:t>Data </a:t>
            </a:r>
            <a:r>
              <a:rPr lang="id-ID" b="1" dirty="0" smtClean="0">
                <a:solidFill>
                  <a:srgbClr val="99CB38"/>
                </a:solidFill>
                <a:latin typeface="+mn-lt"/>
              </a:rPr>
              <a:t>Penelitian</a:t>
            </a:r>
            <a:endParaRPr lang="id-ID" b="1" dirty="0">
              <a:solidFill>
                <a:srgbClr val="99CB38"/>
              </a:solidFill>
              <a:latin typeface="+mn-lt"/>
            </a:endParaRPr>
          </a:p>
        </p:txBody>
      </p:sp>
      <p:sp>
        <p:nvSpPr>
          <p:cNvPr id="8" name="Rounded Rectangle 7"/>
          <p:cNvSpPr/>
          <p:nvPr/>
        </p:nvSpPr>
        <p:spPr>
          <a:xfrm>
            <a:off x="11163684" y="6255335"/>
            <a:ext cx="619125" cy="466725"/>
          </a:xfrm>
          <a:prstGeom prst="roundRect">
            <a:avLst/>
          </a:prstGeom>
          <a:solidFill>
            <a:srgbClr val="9ACC39"/>
          </a:solidFill>
          <a:ln>
            <a:solidFill>
              <a:srgbClr val="9ACC39"/>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t>19</a:t>
            </a:r>
            <a:endParaRPr lang="id-ID" b="1" dirty="0"/>
          </a:p>
        </p:txBody>
      </p:sp>
      <p:sp>
        <p:nvSpPr>
          <p:cNvPr id="9" name="Rectangle 8"/>
          <p:cNvSpPr/>
          <p:nvPr/>
        </p:nvSpPr>
        <p:spPr>
          <a:xfrm>
            <a:off x="180975" y="6350197"/>
            <a:ext cx="11601834" cy="307777"/>
          </a:xfrm>
          <a:prstGeom prst="rect">
            <a:avLst/>
          </a:prstGeom>
        </p:spPr>
        <p:txBody>
          <a:bodyPr wrap="square">
            <a:spAutoFit/>
          </a:bodyPr>
          <a:lstStyle/>
          <a:p>
            <a:r>
              <a:rPr lang="id-ID" sz="1400" b="1" dirty="0" smtClean="0">
                <a:solidFill>
                  <a:schemeClr val="bg1">
                    <a:lumMod val="50000"/>
                  </a:schemeClr>
                </a:solidFill>
                <a:latin typeface="Calibri" panose="020F0502020204030204" pitchFamily="34" charset="0"/>
                <a:cs typeface="Calibri" panose="020F0502020204030204" pitchFamily="34" charset="0"/>
              </a:rPr>
              <a:t>Kamis, 18 </a:t>
            </a:r>
            <a:r>
              <a:rPr lang="id-ID" sz="1400" b="1" dirty="0">
                <a:solidFill>
                  <a:schemeClr val="bg1">
                    <a:lumMod val="50000"/>
                  </a:schemeClr>
                </a:solidFill>
                <a:latin typeface="Calibri" panose="020F0502020204030204" pitchFamily="34" charset="0"/>
                <a:cs typeface="Calibri" panose="020F0502020204030204" pitchFamily="34" charset="0"/>
              </a:rPr>
              <a:t>Oktober </a:t>
            </a:r>
            <a:r>
              <a:rPr lang="id-ID" sz="1400" b="1" dirty="0" smtClean="0">
                <a:solidFill>
                  <a:schemeClr val="bg1">
                    <a:lumMod val="50000"/>
                  </a:schemeClr>
                </a:solidFill>
                <a:latin typeface="Calibri" panose="020F0502020204030204" pitchFamily="34" charset="0"/>
                <a:cs typeface="Calibri" panose="020F0502020204030204" pitchFamily="34" charset="0"/>
              </a:rPr>
              <a:t>2018</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id-ID" sz="1400" b="1" dirty="0" smtClean="0">
                <a:solidFill>
                  <a:schemeClr val="bg1">
                    <a:lumMod val="50000"/>
                  </a:schemeClr>
                </a:solidFill>
                <a:latin typeface="Calibri" panose="020F0502020204030204" pitchFamily="34" charset="0"/>
                <a:cs typeface="Calibri" panose="020F0502020204030204" pitchFamily="34" charset="0"/>
              </a:rPr>
              <a:t>Kolokium Magister Ilmu Komputer Kelas Reguler</a:t>
            </a:r>
            <a:endParaRPr lang="id-ID" sz="1400" b="1" dirty="0">
              <a:solidFill>
                <a:schemeClr val="bg1">
                  <a:lumMod val="50000"/>
                </a:schemeClr>
              </a:solidFill>
              <a:latin typeface="Calibri" panose="020F0502020204030204" pitchFamily="34" charset="0"/>
              <a:cs typeface="Calibri" panose="020F0502020204030204" pitchFamily="34" charset="0"/>
            </a:endParaRPr>
          </a:p>
        </p:txBody>
      </p:sp>
      <p:grpSp>
        <p:nvGrpSpPr>
          <p:cNvPr id="18" name="Group 17"/>
          <p:cNvGrpSpPr/>
          <p:nvPr/>
        </p:nvGrpSpPr>
        <p:grpSpPr>
          <a:xfrm>
            <a:off x="333376" y="382928"/>
            <a:ext cx="133350" cy="541480"/>
            <a:chOff x="317656" y="371475"/>
            <a:chExt cx="157163" cy="638175"/>
          </a:xfrm>
        </p:grpSpPr>
        <p:sp>
          <p:nvSpPr>
            <p:cNvPr id="16" name="Rectangle 15"/>
            <p:cNvSpPr/>
            <p:nvPr/>
          </p:nvSpPr>
          <p:spPr>
            <a:xfrm flipH="1">
              <a:off x="369569" y="371475"/>
              <a:ext cx="45719" cy="638175"/>
            </a:xfrm>
            <a:prstGeom prst="rect">
              <a:avLst/>
            </a:prstGeom>
            <a:solidFill>
              <a:srgbClr val="99CB38"/>
            </a:solidFill>
            <a:ln>
              <a:solidFill>
                <a:srgbClr val="99C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317656" y="614362"/>
              <a:ext cx="157163" cy="157163"/>
            </a:xfrm>
            <a:prstGeom prst="ellipse">
              <a:avLst/>
            </a:prstGeom>
            <a:solidFill>
              <a:srgbClr val="62A637"/>
            </a:solidFill>
            <a:ln>
              <a:solidFill>
                <a:srgbClr val="62A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aphicFrame>
        <p:nvGraphicFramePr>
          <p:cNvPr id="11" name="Table 10"/>
          <p:cNvGraphicFramePr>
            <a:graphicFrameLocks noGrp="1"/>
          </p:cNvGraphicFramePr>
          <p:nvPr>
            <p:extLst>
              <p:ext uri="{D42A27DB-BD31-4B8C-83A1-F6EECF244321}">
                <p14:modId xmlns:p14="http://schemas.microsoft.com/office/powerpoint/2010/main" val="3539194265"/>
              </p:ext>
            </p:extLst>
          </p:nvPr>
        </p:nvGraphicFramePr>
        <p:xfrm>
          <a:off x="714374" y="1711405"/>
          <a:ext cx="11068435" cy="3942674"/>
        </p:xfrm>
        <a:graphic>
          <a:graphicData uri="http://schemas.openxmlformats.org/drawingml/2006/table">
            <a:tbl>
              <a:tblPr firstRow="1" firstCol="1" bandRow="1">
                <a:tableStyleId>{93296810-A885-4BE3-A3E7-6D5BEEA58F35}</a:tableStyleId>
              </a:tblPr>
              <a:tblGrid>
                <a:gridCol w="481237">
                  <a:extLst>
                    <a:ext uri="{9D8B030D-6E8A-4147-A177-3AD203B41FA5}">
                      <a16:colId xmlns:a16="http://schemas.microsoft.com/office/drawing/2014/main" val="20000"/>
                    </a:ext>
                  </a:extLst>
                </a:gridCol>
                <a:gridCol w="8171580">
                  <a:extLst>
                    <a:ext uri="{9D8B030D-6E8A-4147-A177-3AD203B41FA5}">
                      <a16:colId xmlns:a16="http://schemas.microsoft.com/office/drawing/2014/main" val="20001"/>
                    </a:ext>
                  </a:extLst>
                </a:gridCol>
                <a:gridCol w="2415618">
                  <a:extLst>
                    <a:ext uri="{9D8B030D-6E8A-4147-A177-3AD203B41FA5}">
                      <a16:colId xmlns:a16="http://schemas.microsoft.com/office/drawing/2014/main" val="20002"/>
                    </a:ext>
                  </a:extLst>
                </a:gridCol>
              </a:tblGrid>
              <a:tr h="479840">
                <a:tc>
                  <a:txBody>
                    <a:bodyPr/>
                    <a:lstStyle/>
                    <a:p>
                      <a:pPr algn="ctr">
                        <a:lnSpc>
                          <a:spcPct val="115000"/>
                        </a:lnSpc>
                        <a:spcBef>
                          <a:spcPts val="600"/>
                        </a:spcBef>
                        <a:spcAft>
                          <a:spcPts val="0"/>
                        </a:spcAft>
                      </a:pPr>
                      <a:r>
                        <a:rPr lang="en-US" sz="1800" b="1" dirty="0" smtClean="0">
                          <a:effectLst/>
                        </a:rPr>
                        <a:t>No.</a:t>
                      </a:r>
                      <a:endParaRPr lang="id-ID" sz="18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Bef>
                          <a:spcPts val="600"/>
                        </a:spcBef>
                        <a:spcAft>
                          <a:spcPts val="0"/>
                        </a:spcAft>
                      </a:pPr>
                      <a:r>
                        <a:rPr lang="en-US" sz="1800" b="1" dirty="0" smtClean="0">
                          <a:effectLst/>
                        </a:rPr>
                        <a:t>Data</a:t>
                      </a:r>
                      <a:endParaRPr lang="id-ID" sz="18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5000"/>
                        </a:lnSpc>
                        <a:spcBef>
                          <a:spcPts val="600"/>
                        </a:spcBef>
                        <a:spcAft>
                          <a:spcPts val="0"/>
                        </a:spcAft>
                      </a:pPr>
                      <a:r>
                        <a:rPr lang="id-ID" sz="1800" b="1" dirty="0">
                          <a:effectLst/>
                        </a:rPr>
                        <a:t>Sumber Data</a:t>
                      </a:r>
                      <a:endParaRPr lang="id-ID" sz="1800" b="1"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1267999">
                <a:tc>
                  <a:txBody>
                    <a:bodyPr/>
                    <a:lstStyle/>
                    <a:p>
                      <a:pPr algn="ctr">
                        <a:lnSpc>
                          <a:spcPct val="115000"/>
                        </a:lnSpc>
                        <a:spcBef>
                          <a:spcPts val="600"/>
                        </a:spcBef>
                        <a:spcAft>
                          <a:spcPts val="0"/>
                        </a:spcAft>
                      </a:pPr>
                      <a:r>
                        <a:rPr lang="en-US" sz="1800" b="0" dirty="0" smtClean="0">
                          <a:effectLst/>
                          <a:latin typeface="+mn-lt"/>
                          <a:ea typeface="Times New Roman" panose="02020603050405020304" pitchFamily="18" charset="0"/>
                        </a:rPr>
                        <a:t>1</a:t>
                      </a:r>
                      <a:endParaRPr lang="id-ID" sz="1800" b="0" dirty="0">
                        <a:effectLst/>
                        <a:latin typeface="+mn-lt"/>
                        <a:ea typeface="Times New Roman" panose="02020603050405020304" pitchFamily="18" charset="0"/>
                      </a:endParaRPr>
                    </a:p>
                  </a:txBody>
                  <a:tcPr marL="68580" marR="68580" marT="0" marB="0" anchor="ctr"/>
                </a:tc>
                <a:tc>
                  <a:txBody>
                    <a:bodyPr/>
                    <a:lstStyle/>
                    <a:p>
                      <a:pPr>
                        <a:lnSpc>
                          <a:spcPct val="115000"/>
                        </a:lnSpc>
                        <a:spcBef>
                          <a:spcPts val="600"/>
                        </a:spcBef>
                        <a:spcAft>
                          <a:spcPts val="0"/>
                        </a:spcAft>
                      </a:pPr>
                      <a:r>
                        <a:rPr lang="id-ID" sz="1800" b="0" i="0" kern="1200" noProof="0" dirty="0" smtClean="0">
                          <a:solidFill>
                            <a:schemeClr val="dk1"/>
                          </a:solidFill>
                          <a:effectLst/>
                          <a:latin typeface="+mn-lt"/>
                          <a:ea typeface="+mn-ea"/>
                          <a:cs typeface="+mn-cs"/>
                        </a:rPr>
                        <a:t>Peta Daerah Irigasi Polder Alabio Kabupaten Hulu Sungai Utara </a:t>
                      </a:r>
                      <a:endParaRPr lang="id-ID" sz="1800" b="0" noProof="0" dirty="0">
                        <a:effectLst/>
                        <a:latin typeface="+mn-lt"/>
                        <a:ea typeface="Times New Roman" panose="02020603050405020304" pitchFamily="18" charset="0"/>
                      </a:endParaRPr>
                    </a:p>
                  </a:txBody>
                  <a:tcPr marL="68580" marR="68580" marT="0" marB="0" anchor="ctr"/>
                </a:tc>
                <a:tc>
                  <a:txBody>
                    <a:bodyPr/>
                    <a:lstStyle/>
                    <a:p>
                      <a:pPr>
                        <a:lnSpc>
                          <a:spcPct val="115000"/>
                        </a:lnSpc>
                        <a:spcBef>
                          <a:spcPts val="600"/>
                        </a:spcBef>
                        <a:spcAft>
                          <a:spcPts val="0"/>
                        </a:spcAft>
                      </a:pPr>
                      <a:r>
                        <a:rPr lang="id-ID" sz="1800" b="0" i="0" kern="1200" noProof="0" dirty="0" smtClean="0">
                          <a:solidFill>
                            <a:schemeClr val="dk1"/>
                          </a:solidFill>
                          <a:effectLst/>
                          <a:latin typeface="+mn-lt"/>
                          <a:ea typeface="+mn-ea"/>
                          <a:cs typeface="+mn-cs"/>
                        </a:rPr>
                        <a:t>Kementrin Pertanian Badan Penelitian dan Pengembangan Pertanian</a:t>
                      </a:r>
                      <a:endParaRPr lang="id-ID" sz="1800" b="0" noProof="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90209">
                <a:tc>
                  <a:txBody>
                    <a:bodyPr/>
                    <a:lstStyle/>
                    <a:p>
                      <a:pPr algn="ctr">
                        <a:lnSpc>
                          <a:spcPct val="115000"/>
                        </a:lnSpc>
                        <a:spcBef>
                          <a:spcPts val="600"/>
                        </a:spcBef>
                        <a:spcAft>
                          <a:spcPts val="0"/>
                        </a:spcAft>
                      </a:pPr>
                      <a:r>
                        <a:rPr lang="en-US" sz="1800" b="0" dirty="0" smtClean="0">
                          <a:effectLst/>
                          <a:latin typeface="+mn-lt"/>
                          <a:ea typeface="Times New Roman" panose="02020603050405020304" pitchFamily="18" charset="0"/>
                        </a:rPr>
                        <a:t>2</a:t>
                      </a:r>
                      <a:endParaRPr lang="id-ID" sz="1800" b="0" dirty="0">
                        <a:effectLst/>
                        <a:latin typeface="+mn-lt"/>
                        <a:ea typeface="Times New Roman" panose="02020603050405020304" pitchFamily="18" charset="0"/>
                      </a:endParaRPr>
                    </a:p>
                  </a:txBody>
                  <a:tcPr marL="68580" marR="68580" marT="0" marB="0" anchor="ctr"/>
                </a:tc>
                <a:tc>
                  <a:txBody>
                    <a:bodyPr/>
                    <a:lstStyle/>
                    <a:p>
                      <a:pPr>
                        <a:lnSpc>
                          <a:spcPct val="115000"/>
                        </a:lnSpc>
                        <a:spcBef>
                          <a:spcPts val="600"/>
                        </a:spcBef>
                        <a:spcAft>
                          <a:spcPts val="0"/>
                        </a:spcAft>
                      </a:pPr>
                      <a:r>
                        <a:rPr lang="id-ID" sz="1800" b="0" i="0" kern="1200" noProof="0" dirty="0" smtClean="0">
                          <a:solidFill>
                            <a:schemeClr val="dk1"/>
                          </a:solidFill>
                          <a:effectLst/>
                          <a:latin typeface="+mn-lt"/>
                          <a:ea typeface="+mn-ea"/>
                          <a:cs typeface="+mn-cs"/>
                        </a:rPr>
                        <a:t>Curah hujan rata-rata 10 harian Kecamatan Babirik D.I Alabio tahun 1983-2005</a:t>
                      </a:r>
                      <a:endParaRPr lang="id-ID" sz="1800" b="0" noProof="0" dirty="0">
                        <a:effectLst/>
                        <a:latin typeface="+mn-lt"/>
                        <a:ea typeface="Times New Roman" panose="02020603050405020304" pitchFamily="18" charset="0"/>
                      </a:endParaRPr>
                    </a:p>
                  </a:txBody>
                  <a:tcPr marL="68580" marR="68580" marT="0" marB="0" anchor="ctr"/>
                </a:tc>
                <a:tc rowSpan="5">
                  <a:txBody>
                    <a:bodyPr/>
                    <a:lstStyle/>
                    <a:p>
                      <a:pPr>
                        <a:lnSpc>
                          <a:spcPct val="115000"/>
                        </a:lnSpc>
                        <a:spcBef>
                          <a:spcPts val="600"/>
                        </a:spcBef>
                        <a:spcAft>
                          <a:spcPts val="0"/>
                        </a:spcAft>
                      </a:pPr>
                      <a:r>
                        <a:rPr lang="id-ID" sz="1800" b="0" i="0" kern="1200" noProof="0" dirty="0" smtClean="0">
                          <a:solidFill>
                            <a:schemeClr val="dk1"/>
                          </a:solidFill>
                          <a:effectLst/>
                          <a:latin typeface="+mn-lt"/>
                          <a:ea typeface="+mn-ea"/>
                          <a:cs typeface="+mn-cs"/>
                        </a:rPr>
                        <a:t>Kementerian PUPR Balai Wilayah Sungai Kalimantan II</a:t>
                      </a:r>
                      <a:endParaRPr lang="id-ID" sz="1800" b="0" noProof="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90209">
                <a:tc>
                  <a:txBody>
                    <a:bodyPr/>
                    <a:lstStyle/>
                    <a:p>
                      <a:pPr algn="ctr">
                        <a:lnSpc>
                          <a:spcPct val="115000"/>
                        </a:lnSpc>
                        <a:spcBef>
                          <a:spcPts val="600"/>
                        </a:spcBef>
                        <a:spcAft>
                          <a:spcPts val="0"/>
                        </a:spcAft>
                      </a:pPr>
                      <a:r>
                        <a:rPr lang="en-US" sz="1800" b="0" dirty="0" smtClean="0">
                          <a:effectLst/>
                          <a:latin typeface="+mn-lt"/>
                          <a:ea typeface="Times New Roman" panose="02020603050405020304" pitchFamily="18" charset="0"/>
                        </a:rPr>
                        <a:t>3</a:t>
                      </a:r>
                      <a:endParaRPr lang="id-ID" sz="1800" b="0" dirty="0">
                        <a:effectLst/>
                        <a:latin typeface="+mn-lt"/>
                        <a:ea typeface="Times New Roman" panose="02020603050405020304" pitchFamily="18" charset="0"/>
                      </a:endParaRPr>
                    </a:p>
                  </a:txBody>
                  <a:tcPr marL="68580" marR="68580" marT="0" marB="0" anchor="ctr"/>
                </a:tc>
                <a:tc>
                  <a:txBody>
                    <a:bodyPr/>
                    <a:lstStyle/>
                    <a:p>
                      <a:pPr>
                        <a:lnSpc>
                          <a:spcPct val="115000"/>
                        </a:lnSpc>
                        <a:spcBef>
                          <a:spcPts val="600"/>
                        </a:spcBef>
                        <a:spcAft>
                          <a:spcPts val="0"/>
                        </a:spcAft>
                      </a:pPr>
                      <a:r>
                        <a:rPr lang="id-ID" sz="1800" b="0" i="0" kern="1200" noProof="0" dirty="0" smtClean="0">
                          <a:solidFill>
                            <a:schemeClr val="dk1"/>
                          </a:solidFill>
                          <a:effectLst/>
                          <a:latin typeface="+mn-lt"/>
                          <a:ea typeface="+mn-ea"/>
                          <a:cs typeface="+mn-cs"/>
                        </a:rPr>
                        <a:t>Curah hujan harian Kecamatan Babirik D.I Alabio tahun 2011-2013</a:t>
                      </a:r>
                      <a:endParaRPr lang="id-ID" sz="1800" b="0" noProof="0" dirty="0">
                        <a:effectLst/>
                        <a:latin typeface="+mn-lt"/>
                        <a:ea typeface="Times New Roman" panose="02020603050405020304" pitchFamily="18" charset="0"/>
                      </a:endParaRPr>
                    </a:p>
                  </a:txBody>
                  <a:tcPr marL="68580" marR="68580" marT="0" marB="0" anchor="ctr"/>
                </a:tc>
                <a:tc vMerge="1">
                  <a:txBody>
                    <a:bodyPr/>
                    <a:lstStyle/>
                    <a:p>
                      <a:pPr>
                        <a:lnSpc>
                          <a:spcPct val="115000"/>
                        </a:lnSpc>
                        <a:spcBef>
                          <a:spcPts val="600"/>
                        </a:spcBef>
                        <a:spcAft>
                          <a:spcPts val="0"/>
                        </a:spcAft>
                      </a:pPr>
                      <a:endParaRPr lang="id-ID" sz="1800" b="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90209">
                <a:tc>
                  <a:txBody>
                    <a:bodyPr/>
                    <a:lstStyle/>
                    <a:p>
                      <a:pPr algn="ctr">
                        <a:lnSpc>
                          <a:spcPct val="115000"/>
                        </a:lnSpc>
                        <a:spcBef>
                          <a:spcPts val="600"/>
                        </a:spcBef>
                        <a:spcAft>
                          <a:spcPts val="0"/>
                        </a:spcAft>
                      </a:pPr>
                      <a:r>
                        <a:rPr lang="en-US" sz="1800" b="0" dirty="0" smtClean="0">
                          <a:effectLst/>
                          <a:latin typeface="+mn-lt"/>
                          <a:ea typeface="Times New Roman" panose="02020603050405020304" pitchFamily="18" charset="0"/>
                        </a:rPr>
                        <a:t>4</a:t>
                      </a:r>
                      <a:endParaRPr lang="id-ID" sz="1800" b="0" dirty="0">
                        <a:effectLst/>
                        <a:latin typeface="+mn-lt"/>
                        <a:ea typeface="Times New Roman" panose="02020603050405020304" pitchFamily="18" charset="0"/>
                      </a:endParaRPr>
                    </a:p>
                  </a:txBody>
                  <a:tcPr marL="68580" marR="68580" marT="0" marB="0" anchor="ctr"/>
                </a:tc>
                <a:tc>
                  <a:txBody>
                    <a:bodyPr/>
                    <a:lstStyle/>
                    <a:p>
                      <a:pPr>
                        <a:lnSpc>
                          <a:spcPct val="115000"/>
                        </a:lnSpc>
                        <a:spcBef>
                          <a:spcPts val="600"/>
                        </a:spcBef>
                        <a:spcAft>
                          <a:spcPts val="0"/>
                        </a:spcAft>
                      </a:pPr>
                      <a:r>
                        <a:rPr lang="id-ID" sz="1800" b="0" i="0" kern="1200" noProof="0" dirty="0" smtClean="0">
                          <a:solidFill>
                            <a:schemeClr val="dk1"/>
                          </a:solidFill>
                          <a:effectLst/>
                          <a:latin typeface="+mn-lt"/>
                          <a:ea typeface="+mn-ea"/>
                          <a:cs typeface="+mn-cs"/>
                        </a:rPr>
                        <a:t>Debit rata-rata 10 harian Sungai Negara di AWLR Amuntai tahun 1983-2005 </a:t>
                      </a:r>
                      <a:endParaRPr lang="id-ID" sz="1800" b="0" noProof="0" dirty="0">
                        <a:effectLst/>
                        <a:latin typeface="+mn-lt"/>
                        <a:ea typeface="Times New Roman" panose="02020603050405020304" pitchFamily="18" charset="0"/>
                      </a:endParaRPr>
                    </a:p>
                  </a:txBody>
                  <a:tcPr marL="68580" marR="68580" marT="0" marB="0" anchor="ctr"/>
                </a:tc>
                <a:tc vMerge="1">
                  <a:txBody>
                    <a:bodyPr/>
                    <a:lstStyle/>
                    <a:p>
                      <a:pPr>
                        <a:lnSpc>
                          <a:spcPct val="115000"/>
                        </a:lnSpc>
                        <a:spcBef>
                          <a:spcPts val="600"/>
                        </a:spcBef>
                        <a:spcAft>
                          <a:spcPts val="0"/>
                        </a:spcAft>
                      </a:pPr>
                      <a:endParaRPr lang="id-ID" sz="1800" b="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90209">
                <a:tc>
                  <a:txBody>
                    <a:bodyPr/>
                    <a:lstStyle/>
                    <a:p>
                      <a:pPr algn="ctr">
                        <a:lnSpc>
                          <a:spcPct val="115000"/>
                        </a:lnSpc>
                        <a:spcBef>
                          <a:spcPts val="600"/>
                        </a:spcBef>
                        <a:spcAft>
                          <a:spcPts val="0"/>
                        </a:spcAft>
                      </a:pPr>
                      <a:r>
                        <a:rPr lang="en-US" sz="1800" b="0" dirty="0" smtClean="0">
                          <a:effectLst/>
                          <a:latin typeface="+mn-lt"/>
                          <a:ea typeface="Times New Roman" panose="02020603050405020304" pitchFamily="18" charset="0"/>
                        </a:rPr>
                        <a:t>5</a:t>
                      </a:r>
                      <a:endParaRPr lang="id-ID" sz="1800" b="0" dirty="0">
                        <a:effectLst/>
                        <a:latin typeface="+mn-lt"/>
                        <a:ea typeface="Times New Roman" panose="02020603050405020304" pitchFamily="18" charset="0"/>
                      </a:endParaRPr>
                    </a:p>
                  </a:txBody>
                  <a:tcPr marL="68580" marR="68580" marT="0" marB="0" anchor="ctr"/>
                </a:tc>
                <a:tc>
                  <a:txBody>
                    <a:bodyPr/>
                    <a:lstStyle/>
                    <a:p>
                      <a:pPr>
                        <a:lnSpc>
                          <a:spcPct val="115000"/>
                        </a:lnSpc>
                        <a:spcBef>
                          <a:spcPts val="600"/>
                        </a:spcBef>
                        <a:spcAft>
                          <a:spcPts val="0"/>
                        </a:spcAft>
                      </a:pPr>
                      <a:r>
                        <a:rPr lang="id-ID" sz="1800" b="0" i="0" kern="1200" noProof="0" dirty="0" smtClean="0">
                          <a:solidFill>
                            <a:schemeClr val="dk1"/>
                          </a:solidFill>
                          <a:effectLst/>
                          <a:latin typeface="+mn-lt"/>
                          <a:ea typeface="+mn-ea"/>
                          <a:cs typeface="+mn-cs"/>
                        </a:rPr>
                        <a:t>Elevasi Muka Air Sungai Negara rata-rata 10 harian di AWLR Amuntai tahun 1983-2005 </a:t>
                      </a:r>
                      <a:endParaRPr lang="id-ID" sz="1800" b="0" noProof="0" dirty="0">
                        <a:effectLst/>
                        <a:latin typeface="+mn-lt"/>
                        <a:ea typeface="Times New Roman" panose="02020603050405020304" pitchFamily="18" charset="0"/>
                      </a:endParaRPr>
                    </a:p>
                  </a:txBody>
                  <a:tcPr marL="68580" marR="68580" marT="0" marB="0" anchor="ctr"/>
                </a:tc>
                <a:tc vMerge="1">
                  <a:txBody>
                    <a:bodyPr/>
                    <a:lstStyle/>
                    <a:p>
                      <a:pPr>
                        <a:lnSpc>
                          <a:spcPct val="115000"/>
                        </a:lnSpc>
                        <a:spcBef>
                          <a:spcPts val="600"/>
                        </a:spcBef>
                        <a:spcAft>
                          <a:spcPts val="0"/>
                        </a:spcAft>
                      </a:pPr>
                      <a:endParaRPr lang="id-ID" sz="1800" b="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633999">
                <a:tc>
                  <a:txBody>
                    <a:bodyPr/>
                    <a:lstStyle/>
                    <a:p>
                      <a:pPr algn="ctr">
                        <a:lnSpc>
                          <a:spcPct val="115000"/>
                        </a:lnSpc>
                        <a:spcBef>
                          <a:spcPts val="600"/>
                        </a:spcBef>
                        <a:spcAft>
                          <a:spcPts val="0"/>
                        </a:spcAft>
                      </a:pPr>
                      <a:r>
                        <a:rPr lang="en-US" sz="1800" b="0" dirty="0" smtClean="0">
                          <a:effectLst/>
                          <a:latin typeface="+mn-lt"/>
                          <a:ea typeface="Times New Roman" panose="02020603050405020304" pitchFamily="18" charset="0"/>
                        </a:rPr>
                        <a:t>6</a:t>
                      </a:r>
                      <a:endParaRPr lang="id-ID" sz="1800" b="0" dirty="0">
                        <a:effectLst/>
                        <a:latin typeface="+mn-lt"/>
                        <a:ea typeface="Times New Roman" panose="02020603050405020304" pitchFamily="18" charset="0"/>
                      </a:endParaRPr>
                    </a:p>
                  </a:txBody>
                  <a:tcPr marL="68580" marR="68580" marT="0" marB="0" anchor="ctr"/>
                </a:tc>
                <a:tc>
                  <a:txBody>
                    <a:bodyPr/>
                    <a:lstStyle/>
                    <a:p>
                      <a:pPr>
                        <a:lnSpc>
                          <a:spcPct val="115000"/>
                        </a:lnSpc>
                        <a:spcBef>
                          <a:spcPts val="600"/>
                        </a:spcBef>
                        <a:spcAft>
                          <a:spcPts val="0"/>
                        </a:spcAft>
                      </a:pPr>
                      <a:r>
                        <a:rPr lang="id-ID" sz="1800" b="0" i="0" kern="1200" noProof="0" dirty="0" smtClean="0">
                          <a:solidFill>
                            <a:schemeClr val="dk1"/>
                          </a:solidFill>
                          <a:effectLst/>
                          <a:latin typeface="+mn-lt"/>
                          <a:ea typeface="+mn-ea"/>
                          <a:cs typeface="+mn-cs"/>
                        </a:rPr>
                        <a:t>Elevasi Muka Air rata-rata 10 harian di dalam Daerah Polder PDA Kalumpang tahun 2010-2015 </a:t>
                      </a:r>
                      <a:endParaRPr lang="id-ID" sz="1800" b="0" noProof="0" dirty="0">
                        <a:effectLst/>
                        <a:latin typeface="+mn-lt"/>
                        <a:ea typeface="Times New Roman" panose="02020603050405020304" pitchFamily="18" charset="0"/>
                      </a:endParaRPr>
                    </a:p>
                  </a:txBody>
                  <a:tcPr marL="68580" marR="68580" marT="0" marB="0" anchor="ctr"/>
                </a:tc>
                <a:tc vMerge="1">
                  <a:txBody>
                    <a:bodyPr/>
                    <a:lstStyle/>
                    <a:p>
                      <a:pPr>
                        <a:lnSpc>
                          <a:spcPct val="115000"/>
                        </a:lnSpc>
                        <a:spcBef>
                          <a:spcPts val="600"/>
                        </a:spcBef>
                        <a:spcAft>
                          <a:spcPts val="0"/>
                        </a:spcAft>
                      </a:pPr>
                      <a:endParaRPr lang="id-ID" sz="1800" b="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2957159299"/>
                  </a:ext>
                </a:extLst>
              </a:tr>
            </a:tbl>
          </a:graphicData>
        </a:graphic>
      </p:graphicFrame>
    </p:spTree>
    <p:extLst>
      <p:ext uri="{BB962C8B-B14F-4D97-AF65-F5344CB8AC3E}">
        <p14:creationId xmlns:p14="http://schemas.microsoft.com/office/powerpoint/2010/main" val="30323228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14375" y="217680"/>
            <a:ext cx="11068434" cy="892470"/>
          </a:xfrm>
        </p:spPr>
        <p:txBody>
          <a:bodyPr/>
          <a:lstStyle/>
          <a:p>
            <a:r>
              <a:rPr lang="id-ID" b="1" dirty="0" smtClean="0">
                <a:latin typeface="+mn-lt"/>
              </a:rPr>
              <a:t>Tahapan </a:t>
            </a:r>
            <a:r>
              <a:rPr lang="id-ID" b="1" dirty="0" smtClean="0">
                <a:solidFill>
                  <a:srgbClr val="99CB38"/>
                </a:solidFill>
                <a:latin typeface="+mn-lt"/>
              </a:rPr>
              <a:t>Penelitian</a:t>
            </a:r>
            <a:endParaRPr lang="id-ID" b="1" dirty="0">
              <a:solidFill>
                <a:srgbClr val="99CB38"/>
              </a:solidFill>
              <a:latin typeface="+mn-lt"/>
            </a:endParaRPr>
          </a:p>
        </p:txBody>
      </p:sp>
      <p:sp>
        <p:nvSpPr>
          <p:cNvPr id="8" name="Rounded Rectangle 7"/>
          <p:cNvSpPr/>
          <p:nvPr/>
        </p:nvSpPr>
        <p:spPr>
          <a:xfrm>
            <a:off x="11163684" y="6255335"/>
            <a:ext cx="619125" cy="466725"/>
          </a:xfrm>
          <a:prstGeom prst="roundRect">
            <a:avLst/>
          </a:prstGeom>
          <a:solidFill>
            <a:srgbClr val="9ACC39"/>
          </a:solidFill>
          <a:ln>
            <a:solidFill>
              <a:srgbClr val="9ACC39"/>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t>20</a:t>
            </a:r>
            <a:endParaRPr lang="id-ID" b="1" dirty="0"/>
          </a:p>
        </p:txBody>
      </p:sp>
      <p:sp>
        <p:nvSpPr>
          <p:cNvPr id="9" name="Rectangle 8"/>
          <p:cNvSpPr/>
          <p:nvPr/>
        </p:nvSpPr>
        <p:spPr>
          <a:xfrm>
            <a:off x="180975" y="6350197"/>
            <a:ext cx="11601834" cy="307777"/>
          </a:xfrm>
          <a:prstGeom prst="rect">
            <a:avLst/>
          </a:prstGeom>
        </p:spPr>
        <p:txBody>
          <a:bodyPr wrap="square">
            <a:spAutoFit/>
          </a:bodyPr>
          <a:lstStyle/>
          <a:p>
            <a:r>
              <a:rPr lang="id-ID" sz="1400" b="1" dirty="0" smtClean="0">
                <a:solidFill>
                  <a:schemeClr val="bg1">
                    <a:lumMod val="50000"/>
                  </a:schemeClr>
                </a:solidFill>
                <a:latin typeface="Calibri" panose="020F0502020204030204" pitchFamily="34" charset="0"/>
                <a:cs typeface="Calibri" panose="020F0502020204030204" pitchFamily="34" charset="0"/>
              </a:rPr>
              <a:t>Kamis, 18 </a:t>
            </a:r>
            <a:r>
              <a:rPr lang="id-ID" sz="1400" b="1" dirty="0">
                <a:solidFill>
                  <a:schemeClr val="bg1">
                    <a:lumMod val="50000"/>
                  </a:schemeClr>
                </a:solidFill>
                <a:latin typeface="Calibri" panose="020F0502020204030204" pitchFamily="34" charset="0"/>
                <a:cs typeface="Calibri" panose="020F0502020204030204" pitchFamily="34" charset="0"/>
              </a:rPr>
              <a:t>Oktober </a:t>
            </a:r>
            <a:r>
              <a:rPr lang="id-ID" sz="1400" b="1" dirty="0" smtClean="0">
                <a:solidFill>
                  <a:schemeClr val="bg1">
                    <a:lumMod val="50000"/>
                  </a:schemeClr>
                </a:solidFill>
                <a:latin typeface="Calibri" panose="020F0502020204030204" pitchFamily="34" charset="0"/>
                <a:cs typeface="Calibri" panose="020F0502020204030204" pitchFamily="34" charset="0"/>
              </a:rPr>
              <a:t>2018</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id-ID" sz="1400" b="1" dirty="0" smtClean="0">
                <a:solidFill>
                  <a:schemeClr val="bg1">
                    <a:lumMod val="50000"/>
                  </a:schemeClr>
                </a:solidFill>
                <a:latin typeface="Calibri" panose="020F0502020204030204" pitchFamily="34" charset="0"/>
                <a:cs typeface="Calibri" panose="020F0502020204030204" pitchFamily="34" charset="0"/>
              </a:rPr>
              <a:t>Kolokium Magister Ilmu Komputer Kelas Reguler</a:t>
            </a:r>
            <a:endParaRPr lang="id-ID" sz="1400" b="1" dirty="0">
              <a:solidFill>
                <a:schemeClr val="bg1">
                  <a:lumMod val="50000"/>
                </a:schemeClr>
              </a:solidFill>
              <a:latin typeface="Calibri" panose="020F0502020204030204" pitchFamily="34" charset="0"/>
              <a:cs typeface="Calibri" panose="020F0502020204030204" pitchFamily="34" charset="0"/>
            </a:endParaRPr>
          </a:p>
        </p:txBody>
      </p:sp>
      <p:grpSp>
        <p:nvGrpSpPr>
          <p:cNvPr id="18" name="Group 17"/>
          <p:cNvGrpSpPr/>
          <p:nvPr/>
        </p:nvGrpSpPr>
        <p:grpSpPr>
          <a:xfrm>
            <a:off x="333376" y="382928"/>
            <a:ext cx="133350" cy="541480"/>
            <a:chOff x="317656" y="371475"/>
            <a:chExt cx="157163" cy="638175"/>
          </a:xfrm>
        </p:grpSpPr>
        <p:sp>
          <p:nvSpPr>
            <p:cNvPr id="16" name="Rectangle 15"/>
            <p:cNvSpPr/>
            <p:nvPr/>
          </p:nvSpPr>
          <p:spPr>
            <a:xfrm flipH="1">
              <a:off x="369569" y="371475"/>
              <a:ext cx="45719" cy="638175"/>
            </a:xfrm>
            <a:prstGeom prst="rect">
              <a:avLst/>
            </a:prstGeom>
            <a:solidFill>
              <a:srgbClr val="99CB38"/>
            </a:solidFill>
            <a:ln>
              <a:solidFill>
                <a:srgbClr val="99C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317656" y="614362"/>
              <a:ext cx="157163" cy="157163"/>
            </a:xfrm>
            <a:prstGeom prst="ellipse">
              <a:avLst/>
            </a:prstGeom>
            <a:solidFill>
              <a:srgbClr val="62A637"/>
            </a:solidFill>
            <a:ln>
              <a:solidFill>
                <a:srgbClr val="62A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 name="Group 1"/>
          <p:cNvGrpSpPr/>
          <p:nvPr/>
        </p:nvGrpSpPr>
        <p:grpSpPr>
          <a:xfrm>
            <a:off x="1484187" y="1110150"/>
            <a:ext cx="8995410" cy="4364827"/>
            <a:chOff x="1529715" y="1746232"/>
            <a:chExt cx="8995410" cy="4364827"/>
          </a:xfrm>
        </p:grpSpPr>
        <p:grpSp>
          <p:nvGrpSpPr>
            <p:cNvPr id="12" name="Group 11"/>
            <p:cNvGrpSpPr/>
            <p:nvPr/>
          </p:nvGrpSpPr>
          <p:grpSpPr>
            <a:xfrm>
              <a:off x="1529715" y="1746232"/>
              <a:ext cx="8995410" cy="3889907"/>
              <a:chOff x="0" y="0"/>
              <a:chExt cx="5074920" cy="2194560"/>
            </a:xfrm>
          </p:grpSpPr>
          <p:sp>
            <p:nvSpPr>
              <p:cNvPr id="13" name="Rectangle 12"/>
              <p:cNvSpPr/>
              <p:nvPr/>
            </p:nvSpPr>
            <p:spPr>
              <a:xfrm>
                <a:off x="1676400" y="1203960"/>
                <a:ext cx="1752600" cy="266700"/>
              </a:xfrm>
              <a:prstGeom prst="rect">
                <a:avLst/>
              </a:prstGeom>
              <a:solidFill>
                <a:srgbClr val="A1D279"/>
              </a:soli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indent="0" algn="ctr">
                  <a:spcBef>
                    <a:spcPts val="0"/>
                  </a:spcBef>
                  <a:spcAft>
                    <a:spcPts val="0"/>
                  </a:spcAft>
                </a:pPr>
                <a:r>
                  <a:rPr lang="en-US" sz="2000" b="1">
                    <a:effectLst/>
                    <a:ea typeface="Times New Roman" panose="02020603050405020304" pitchFamily="18" charset="0"/>
                    <a:cs typeface="Arial" panose="020B0604020202020204" pitchFamily="34" charset="0"/>
                  </a:rPr>
                  <a:t>Proses Model GR4J</a:t>
                </a:r>
              </a:p>
            </p:txBody>
          </p:sp>
          <p:sp>
            <p:nvSpPr>
              <p:cNvPr id="14" name="Rectangle 13"/>
              <p:cNvSpPr/>
              <p:nvPr/>
            </p:nvSpPr>
            <p:spPr>
              <a:xfrm>
                <a:off x="1676400" y="1699260"/>
                <a:ext cx="1752600" cy="266700"/>
              </a:xfrm>
              <a:prstGeom prst="rect">
                <a:avLst/>
              </a:prstGeom>
              <a:solidFill>
                <a:srgbClr val="36A76F"/>
              </a:soli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indent="0" algn="ctr">
                  <a:spcBef>
                    <a:spcPts val="0"/>
                  </a:spcBef>
                  <a:spcAft>
                    <a:spcPts val="0"/>
                  </a:spcAft>
                </a:pPr>
                <a:r>
                  <a:rPr lang="en-US" sz="2000" b="1">
                    <a:effectLst/>
                    <a:ea typeface="Times New Roman" panose="02020603050405020304" pitchFamily="18" charset="0"/>
                    <a:cs typeface="Arial" panose="020B0604020202020204" pitchFamily="34" charset="0"/>
                  </a:rPr>
                  <a:t>Analisa Sensitif  Parameter</a:t>
                </a:r>
              </a:p>
            </p:txBody>
          </p:sp>
          <p:cxnSp>
            <p:nvCxnSpPr>
              <p:cNvPr id="15" name="Elbow Connector 14"/>
              <p:cNvCxnSpPr/>
              <p:nvPr/>
            </p:nvCxnSpPr>
            <p:spPr>
              <a:xfrm>
                <a:off x="800100" y="967740"/>
                <a:ext cx="876300" cy="373380"/>
              </a:xfrm>
              <a:prstGeom prst="bentConnector3">
                <a:avLst>
                  <a:gd name="adj1" fmla="val 434"/>
                </a:avLst>
              </a:prstGeom>
              <a:ln w="38100">
                <a:solidFill>
                  <a:srgbClr val="36A76F"/>
                </a:solidFill>
                <a:tailEnd type="triangle"/>
              </a:ln>
            </p:spPr>
            <p:style>
              <a:lnRef idx="3">
                <a:schemeClr val="accent6"/>
              </a:lnRef>
              <a:fillRef idx="0">
                <a:schemeClr val="accent6"/>
              </a:fillRef>
              <a:effectRef idx="2">
                <a:schemeClr val="accent6"/>
              </a:effectRef>
              <a:fontRef idx="minor">
                <a:schemeClr val="tx1"/>
              </a:fontRef>
            </p:style>
          </p:cxnSp>
          <p:cxnSp>
            <p:nvCxnSpPr>
              <p:cNvPr id="19" name="Straight Arrow Connector 18"/>
              <p:cNvCxnSpPr/>
              <p:nvPr/>
            </p:nvCxnSpPr>
            <p:spPr>
              <a:xfrm>
                <a:off x="2552700" y="975360"/>
                <a:ext cx="0" cy="228600"/>
              </a:xfrm>
              <a:prstGeom prst="straightConnector1">
                <a:avLst/>
              </a:prstGeom>
              <a:ln w="38100">
                <a:solidFill>
                  <a:srgbClr val="36A76F"/>
                </a:solidFill>
                <a:tailEnd type="triangle"/>
              </a:ln>
            </p:spPr>
            <p:style>
              <a:lnRef idx="3">
                <a:schemeClr val="accent6"/>
              </a:lnRef>
              <a:fillRef idx="0">
                <a:schemeClr val="accent6"/>
              </a:fillRef>
              <a:effectRef idx="2">
                <a:schemeClr val="accent6"/>
              </a:effectRef>
              <a:fontRef idx="minor">
                <a:schemeClr val="tx1"/>
              </a:fontRef>
            </p:style>
          </p:cxnSp>
          <p:cxnSp>
            <p:nvCxnSpPr>
              <p:cNvPr id="20" name="Elbow Connector 19"/>
              <p:cNvCxnSpPr/>
              <p:nvPr/>
            </p:nvCxnSpPr>
            <p:spPr>
              <a:xfrm flipH="1">
                <a:off x="3429000" y="899160"/>
                <a:ext cx="800100" cy="441960"/>
              </a:xfrm>
              <a:prstGeom prst="bentConnector3">
                <a:avLst>
                  <a:gd name="adj1" fmla="val -7600"/>
                </a:avLst>
              </a:prstGeom>
              <a:ln w="38100">
                <a:solidFill>
                  <a:srgbClr val="36A76F"/>
                </a:solidFill>
                <a:tailEnd type="triangle"/>
              </a:ln>
            </p:spPr>
            <p:style>
              <a:lnRef idx="3">
                <a:schemeClr val="accent6"/>
              </a:lnRef>
              <a:fillRef idx="0">
                <a:schemeClr val="accent6"/>
              </a:fillRef>
              <a:effectRef idx="2">
                <a:schemeClr val="accent6"/>
              </a:effectRef>
              <a:fontRef idx="minor">
                <a:schemeClr val="tx1"/>
              </a:fontRef>
            </p:style>
          </p:cxnSp>
          <p:sp>
            <p:nvSpPr>
              <p:cNvPr id="21" name="Oval 20"/>
              <p:cNvSpPr/>
              <p:nvPr/>
            </p:nvSpPr>
            <p:spPr>
              <a:xfrm>
                <a:off x="2179320" y="0"/>
                <a:ext cx="746760" cy="381000"/>
              </a:xfrm>
              <a:prstGeom prst="ellipse">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indent="0" algn="ctr">
                  <a:spcBef>
                    <a:spcPts val="0"/>
                  </a:spcBef>
                  <a:spcAft>
                    <a:spcPts val="0"/>
                  </a:spcAft>
                </a:pPr>
                <a:r>
                  <a:rPr lang="id-ID" sz="2000" b="1" dirty="0" smtClean="0">
                    <a:effectLst/>
                    <a:ea typeface="Times New Roman" panose="02020603050405020304" pitchFamily="18" charset="0"/>
                    <a:cs typeface="Arial" panose="020B0604020202020204" pitchFamily="34" charset="0"/>
                  </a:rPr>
                  <a:t>Mulai</a:t>
                </a:r>
                <a:endParaRPr lang="id-ID" sz="2000" b="1" dirty="0">
                  <a:effectLst/>
                  <a:ea typeface="Times New Roman" panose="02020603050405020304" pitchFamily="18" charset="0"/>
                  <a:cs typeface="Arial" panose="020B0604020202020204" pitchFamily="34" charset="0"/>
                </a:endParaRPr>
              </a:p>
            </p:txBody>
          </p:sp>
          <p:sp>
            <p:nvSpPr>
              <p:cNvPr id="22" name="Parallelogram 21"/>
              <p:cNvSpPr/>
              <p:nvPr/>
            </p:nvSpPr>
            <p:spPr>
              <a:xfrm>
                <a:off x="0" y="617220"/>
                <a:ext cx="1607820" cy="358140"/>
              </a:xfrm>
              <a:prstGeom prst="parallelogram">
                <a:avLst/>
              </a:prstGeom>
              <a:solidFill>
                <a:srgbClr val="99CB38"/>
              </a:soli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indent="0" algn="ctr">
                  <a:spcBef>
                    <a:spcPts val="0"/>
                  </a:spcBef>
                  <a:spcAft>
                    <a:spcPts val="0"/>
                  </a:spcAft>
                </a:pPr>
                <a:r>
                  <a:rPr lang="en-US" sz="2000" b="1" dirty="0">
                    <a:effectLst/>
                    <a:ea typeface="Times New Roman" panose="02020603050405020304" pitchFamily="18" charset="0"/>
                    <a:cs typeface="Arial" panose="020B0604020202020204" pitchFamily="34" charset="0"/>
                  </a:rPr>
                  <a:t>Data Curah </a:t>
                </a:r>
                <a:r>
                  <a:rPr lang="id-ID" sz="2000" b="1" dirty="0" smtClean="0">
                    <a:effectLst/>
                    <a:ea typeface="Times New Roman" panose="02020603050405020304" pitchFamily="18" charset="0"/>
                    <a:cs typeface="Arial" panose="020B0604020202020204" pitchFamily="34" charset="0"/>
                  </a:rPr>
                  <a:t>Hujan</a:t>
                </a:r>
                <a:r>
                  <a:rPr lang="en-US" sz="2000" b="1" dirty="0">
                    <a:effectLst/>
                    <a:ea typeface="Times New Roman" panose="02020603050405020304" pitchFamily="18" charset="0"/>
                    <a:cs typeface="Arial" panose="020B0604020202020204" pitchFamily="34" charset="0"/>
                  </a:rPr>
                  <a:t> </a:t>
                </a:r>
              </a:p>
            </p:txBody>
          </p:sp>
          <p:sp>
            <p:nvSpPr>
              <p:cNvPr id="23" name="Parallelogram 22"/>
              <p:cNvSpPr/>
              <p:nvPr/>
            </p:nvSpPr>
            <p:spPr>
              <a:xfrm>
                <a:off x="3467100" y="609600"/>
                <a:ext cx="1607820" cy="358140"/>
              </a:xfrm>
              <a:prstGeom prst="parallelogram">
                <a:avLst/>
              </a:prstGeom>
              <a:solidFill>
                <a:srgbClr val="99CB38"/>
              </a:soli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indent="0" algn="ctr">
                  <a:spcBef>
                    <a:spcPts val="0"/>
                  </a:spcBef>
                  <a:spcAft>
                    <a:spcPts val="0"/>
                  </a:spcAft>
                </a:pPr>
                <a:r>
                  <a:rPr lang="en-US" sz="2000" b="1">
                    <a:effectLst/>
                    <a:ea typeface="Times New Roman" panose="02020603050405020304" pitchFamily="18" charset="0"/>
                    <a:cs typeface="Arial" panose="020B0604020202020204" pitchFamily="34" charset="0"/>
                  </a:rPr>
                  <a:t>Elevasi Muka Air</a:t>
                </a:r>
              </a:p>
            </p:txBody>
          </p:sp>
          <p:sp>
            <p:nvSpPr>
              <p:cNvPr id="24" name="Parallelogram 23"/>
              <p:cNvSpPr/>
              <p:nvPr/>
            </p:nvSpPr>
            <p:spPr>
              <a:xfrm>
                <a:off x="1737360" y="617220"/>
                <a:ext cx="1607820" cy="358140"/>
              </a:xfrm>
              <a:prstGeom prst="parallelogram">
                <a:avLst/>
              </a:prstGeom>
              <a:solidFill>
                <a:srgbClr val="99CB38"/>
              </a:soli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indent="0" algn="ctr">
                  <a:spcBef>
                    <a:spcPts val="0"/>
                  </a:spcBef>
                  <a:spcAft>
                    <a:spcPts val="0"/>
                  </a:spcAft>
                </a:pPr>
                <a:r>
                  <a:rPr lang="en-US" sz="2000" b="1">
                    <a:effectLst/>
                    <a:ea typeface="Times New Roman" panose="02020603050405020304" pitchFamily="18" charset="0"/>
                    <a:cs typeface="Arial" panose="020B0604020202020204" pitchFamily="34" charset="0"/>
                  </a:rPr>
                  <a:t>Data Debit Air</a:t>
                </a:r>
              </a:p>
            </p:txBody>
          </p:sp>
          <p:cxnSp>
            <p:nvCxnSpPr>
              <p:cNvPr id="25" name="Straight Arrow Connector 24"/>
              <p:cNvCxnSpPr/>
              <p:nvPr/>
            </p:nvCxnSpPr>
            <p:spPr>
              <a:xfrm>
                <a:off x="2552700" y="388620"/>
                <a:ext cx="0" cy="228600"/>
              </a:xfrm>
              <a:prstGeom prst="straightConnector1">
                <a:avLst/>
              </a:prstGeom>
              <a:ln w="38100">
                <a:solidFill>
                  <a:srgbClr val="36A76F"/>
                </a:solidFill>
                <a:tailEnd type="triangle"/>
              </a:ln>
            </p:spPr>
            <p:style>
              <a:lnRef idx="3">
                <a:schemeClr val="accent6"/>
              </a:lnRef>
              <a:fillRef idx="0">
                <a:schemeClr val="accent6"/>
              </a:fillRef>
              <a:effectRef idx="2">
                <a:schemeClr val="accent6"/>
              </a:effectRef>
              <a:fontRef idx="minor">
                <a:schemeClr val="tx1"/>
              </a:fontRef>
            </p:style>
          </p:cxnSp>
          <p:cxnSp>
            <p:nvCxnSpPr>
              <p:cNvPr id="26" name="Straight Arrow Connector 25"/>
              <p:cNvCxnSpPr/>
              <p:nvPr/>
            </p:nvCxnSpPr>
            <p:spPr>
              <a:xfrm>
                <a:off x="2552700" y="1470660"/>
                <a:ext cx="0" cy="228600"/>
              </a:xfrm>
              <a:prstGeom prst="straightConnector1">
                <a:avLst/>
              </a:prstGeom>
              <a:ln w="38100">
                <a:solidFill>
                  <a:srgbClr val="36A76F"/>
                </a:solidFill>
                <a:tailEnd type="triangle"/>
              </a:ln>
            </p:spPr>
            <p:style>
              <a:lnRef idx="3">
                <a:schemeClr val="accent6"/>
              </a:lnRef>
              <a:fillRef idx="0">
                <a:schemeClr val="accent6"/>
              </a:fillRef>
              <a:effectRef idx="2">
                <a:schemeClr val="accent6"/>
              </a:effectRef>
              <a:fontRef idx="minor">
                <a:schemeClr val="tx1"/>
              </a:fontRef>
            </p:style>
          </p:cxnSp>
          <p:cxnSp>
            <p:nvCxnSpPr>
              <p:cNvPr id="29" name="Straight Arrow Connector 28"/>
              <p:cNvCxnSpPr/>
              <p:nvPr/>
            </p:nvCxnSpPr>
            <p:spPr>
              <a:xfrm>
                <a:off x="2552700" y="1965960"/>
                <a:ext cx="0" cy="228600"/>
              </a:xfrm>
              <a:prstGeom prst="straightConnector1">
                <a:avLst/>
              </a:prstGeom>
              <a:ln w="38100">
                <a:solidFill>
                  <a:srgbClr val="36A76F"/>
                </a:solidFill>
                <a:tailEnd type="triangle"/>
              </a:ln>
            </p:spPr>
            <p:style>
              <a:lnRef idx="3">
                <a:schemeClr val="accent6"/>
              </a:lnRef>
              <a:fillRef idx="0">
                <a:schemeClr val="accent6"/>
              </a:fillRef>
              <a:effectRef idx="2">
                <a:schemeClr val="accent6"/>
              </a:effectRef>
              <a:fontRef idx="minor">
                <a:schemeClr val="tx1"/>
              </a:fontRef>
            </p:style>
          </p:cxnSp>
        </p:grpSp>
        <p:sp>
          <p:nvSpPr>
            <p:cNvPr id="42" name="Rectangle 41"/>
            <p:cNvSpPr/>
            <p:nvPr/>
          </p:nvSpPr>
          <p:spPr>
            <a:xfrm>
              <a:off x="1529715" y="5634084"/>
              <a:ext cx="8995410" cy="476975"/>
            </a:xfrm>
            <a:prstGeom prst="rect">
              <a:avLst/>
            </a:prstGeom>
            <a:solidFill>
              <a:srgbClr val="45C1A3"/>
            </a:soli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indent="0" algn="ctr">
                <a:spcBef>
                  <a:spcPts val="0"/>
                </a:spcBef>
                <a:spcAft>
                  <a:spcPts val="0"/>
                </a:spcAft>
              </a:pPr>
              <a:r>
                <a:rPr lang="en-US" sz="2000" b="1">
                  <a:effectLst/>
                  <a:ea typeface="Times New Roman" panose="02020603050405020304" pitchFamily="18" charset="0"/>
                  <a:cs typeface="Arial" panose="020B0604020202020204" pitchFamily="34" charset="0"/>
                </a:rPr>
                <a:t>Menentukan nilai dari setiap parameter dengan </a:t>
              </a:r>
              <a:r>
                <a:rPr lang="en-US" sz="2000" b="1" i="1">
                  <a:effectLst/>
                  <a:ea typeface="Times New Roman" panose="02020603050405020304" pitchFamily="18" charset="0"/>
                  <a:cs typeface="Arial" panose="020B0604020202020204" pitchFamily="34" charset="0"/>
                </a:rPr>
                <a:t>Particle Swarm Optimization</a:t>
              </a:r>
              <a:endParaRPr lang="en-US" sz="2000" b="1">
                <a:effectLst/>
                <a:ea typeface="Times New Roman" panose="02020603050405020304" pitchFamily="18" charset="0"/>
                <a:cs typeface="Arial" panose="020B0604020202020204" pitchFamily="34" charset="0"/>
              </a:endParaRPr>
            </a:p>
          </p:txBody>
        </p:sp>
      </p:grpSp>
      <p:cxnSp>
        <p:nvCxnSpPr>
          <p:cNvPr id="44" name="Straight Arrow Connector 43"/>
          <p:cNvCxnSpPr/>
          <p:nvPr/>
        </p:nvCxnSpPr>
        <p:spPr>
          <a:xfrm>
            <a:off x="6026745" y="5474977"/>
            <a:ext cx="0" cy="405199"/>
          </a:xfrm>
          <a:prstGeom prst="straightConnector1">
            <a:avLst/>
          </a:prstGeom>
          <a:ln w="38100">
            <a:solidFill>
              <a:srgbClr val="36A76F"/>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426420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14375" y="217680"/>
            <a:ext cx="11068434" cy="892470"/>
          </a:xfrm>
        </p:spPr>
        <p:txBody>
          <a:bodyPr/>
          <a:lstStyle/>
          <a:p>
            <a:r>
              <a:rPr lang="id-ID" b="1" dirty="0" smtClean="0">
                <a:latin typeface="+mn-lt"/>
              </a:rPr>
              <a:t>Tahapan </a:t>
            </a:r>
            <a:r>
              <a:rPr lang="id-ID" b="1" dirty="0" smtClean="0">
                <a:solidFill>
                  <a:srgbClr val="99CB38"/>
                </a:solidFill>
                <a:latin typeface="+mn-lt"/>
              </a:rPr>
              <a:t>Penelitian</a:t>
            </a:r>
            <a:endParaRPr lang="id-ID" b="1" dirty="0">
              <a:solidFill>
                <a:srgbClr val="99CB38"/>
              </a:solidFill>
              <a:latin typeface="+mn-lt"/>
            </a:endParaRPr>
          </a:p>
        </p:txBody>
      </p:sp>
      <p:sp>
        <p:nvSpPr>
          <p:cNvPr id="8" name="Rounded Rectangle 7"/>
          <p:cNvSpPr/>
          <p:nvPr/>
        </p:nvSpPr>
        <p:spPr>
          <a:xfrm>
            <a:off x="11163684" y="6255335"/>
            <a:ext cx="619125" cy="466725"/>
          </a:xfrm>
          <a:prstGeom prst="roundRect">
            <a:avLst/>
          </a:prstGeom>
          <a:solidFill>
            <a:srgbClr val="9ACC39"/>
          </a:solidFill>
          <a:ln>
            <a:solidFill>
              <a:srgbClr val="9ACC39"/>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t>21</a:t>
            </a:r>
            <a:endParaRPr lang="id-ID" b="1" dirty="0"/>
          </a:p>
        </p:txBody>
      </p:sp>
      <p:sp>
        <p:nvSpPr>
          <p:cNvPr id="9" name="Rectangle 8"/>
          <p:cNvSpPr/>
          <p:nvPr/>
        </p:nvSpPr>
        <p:spPr>
          <a:xfrm>
            <a:off x="180975" y="6350197"/>
            <a:ext cx="11601834" cy="307777"/>
          </a:xfrm>
          <a:prstGeom prst="rect">
            <a:avLst/>
          </a:prstGeom>
        </p:spPr>
        <p:txBody>
          <a:bodyPr wrap="square">
            <a:spAutoFit/>
          </a:bodyPr>
          <a:lstStyle/>
          <a:p>
            <a:r>
              <a:rPr lang="id-ID" sz="1400" b="1" dirty="0" smtClean="0">
                <a:solidFill>
                  <a:schemeClr val="bg1">
                    <a:lumMod val="50000"/>
                  </a:schemeClr>
                </a:solidFill>
                <a:latin typeface="Calibri" panose="020F0502020204030204" pitchFamily="34" charset="0"/>
                <a:cs typeface="Calibri" panose="020F0502020204030204" pitchFamily="34" charset="0"/>
              </a:rPr>
              <a:t>Kamis, 18 </a:t>
            </a:r>
            <a:r>
              <a:rPr lang="id-ID" sz="1400" b="1" dirty="0">
                <a:solidFill>
                  <a:schemeClr val="bg1">
                    <a:lumMod val="50000"/>
                  </a:schemeClr>
                </a:solidFill>
                <a:latin typeface="Calibri" panose="020F0502020204030204" pitchFamily="34" charset="0"/>
                <a:cs typeface="Calibri" panose="020F0502020204030204" pitchFamily="34" charset="0"/>
              </a:rPr>
              <a:t>Oktober </a:t>
            </a:r>
            <a:r>
              <a:rPr lang="id-ID" sz="1400" b="1" dirty="0" smtClean="0">
                <a:solidFill>
                  <a:schemeClr val="bg1">
                    <a:lumMod val="50000"/>
                  </a:schemeClr>
                </a:solidFill>
                <a:latin typeface="Calibri" panose="020F0502020204030204" pitchFamily="34" charset="0"/>
                <a:cs typeface="Calibri" panose="020F0502020204030204" pitchFamily="34" charset="0"/>
              </a:rPr>
              <a:t>2018</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id-ID" sz="1400" b="1" dirty="0" smtClean="0">
                <a:solidFill>
                  <a:schemeClr val="bg1">
                    <a:lumMod val="50000"/>
                  </a:schemeClr>
                </a:solidFill>
                <a:latin typeface="Calibri" panose="020F0502020204030204" pitchFamily="34" charset="0"/>
                <a:cs typeface="Calibri" panose="020F0502020204030204" pitchFamily="34" charset="0"/>
              </a:rPr>
              <a:t>Kolokium Magister Ilmu Komputer Kelas Reguler</a:t>
            </a:r>
            <a:endParaRPr lang="id-ID" sz="1400" b="1" dirty="0">
              <a:solidFill>
                <a:schemeClr val="bg1">
                  <a:lumMod val="50000"/>
                </a:schemeClr>
              </a:solidFill>
              <a:latin typeface="Calibri" panose="020F0502020204030204" pitchFamily="34" charset="0"/>
              <a:cs typeface="Calibri" panose="020F0502020204030204" pitchFamily="34" charset="0"/>
            </a:endParaRPr>
          </a:p>
        </p:txBody>
      </p:sp>
      <p:grpSp>
        <p:nvGrpSpPr>
          <p:cNvPr id="18" name="Group 17"/>
          <p:cNvGrpSpPr/>
          <p:nvPr/>
        </p:nvGrpSpPr>
        <p:grpSpPr>
          <a:xfrm>
            <a:off x="333376" y="382928"/>
            <a:ext cx="133350" cy="541480"/>
            <a:chOff x="317656" y="371475"/>
            <a:chExt cx="157163" cy="638175"/>
          </a:xfrm>
        </p:grpSpPr>
        <p:sp>
          <p:nvSpPr>
            <p:cNvPr id="16" name="Rectangle 15"/>
            <p:cNvSpPr/>
            <p:nvPr/>
          </p:nvSpPr>
          <p:spPr>
            <a:xfrm flipH="1">
              <a:off x="369569" y="371475"/>
              <a:ext cx="45719" cy="638175"/>
            </a:xfrm>
            <a:prstGeom prst="rect">
              <a:avLst/>
            </a:prstGeom>
            <a:solidFill>
              <a:srgbClr val="99CB38"/>
            </a:solidFill>
            <a:ln>
              <a:solidFill>
                <a:srgbClr val="99C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317656" y="614362"/>
              <a:ext cx="157163" cy="157163"/>
            </a:xfrm>
            <a:prstGeom prst="ellipse">
              <a:avLst/>
            </a:prstGeom>
            <a:solidFill>
              <a:srgbClr val="62A637"/>
            </a:solidFill>
            <a:ln>
              <a:solidFill>
                <a:srgbClr val="62A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7" name="Group 26"/>
          <p:cNvGrpSpPr/>
          <p:nvPr/>
        </p:nvGrpSpPr>
        <p:grpSpPr>
          <a:xfrm>
            <a:off x="1672669" y="1076218"/>
            <a:ext cx="9979398" cy="5273979"/>
            <a:chOff x="-119472" y="2461260"/>
            <a:chExt cx="5579969" cy="2948940"/>
          </a:xfrm>
        </p:grpSpPr>
        <p:cxnSp>
          <p:nvCxnSpPr>
            <p:cNvPr id="46" name="Straight Arrow Connector 45"/>
            <p:cNvCxnSpPr/>
            <p:nvPr/>
          </p:nvCxnSpPr>
          <p:spPr>
            <a:xfrm>
              <a:off x="2552700" y="2956560"/>
              <a:ext cx="0" cy="228600"/>
            </a:xfrm>
            <a:prstGeom prst="straightConnector1">
              <a:avLst/>
            </a:prstGeom>
            <a:ln w="38100">
              <a:solidFill>
                <a:srgbClr val="36A76F"/>
              </a:solidFill>
              <a:tailEnd type="triangle"/>
            </a:ln>
          </p:spPr>
          <p:style>
            <a:lnRef idx="3">
              <a:schemeClr val="accent6"/>
            </a:lnRef>
            <a:fillRef idx="0">
              <a:schemeClr val="accent6"/>
            </a:fillRef>
            <a:effectRef idx="2">
              <a:schemeClr val="accent6"/>
            </a:effectRef>
            <a:fontRef idx="minor">
              <a:schemeClr val="tx1"/>
            </a:fontRef>
          </p:style>
        </p:cxnSp>
        <p:cxnSp>
          <p:nvCxnSpPr>
            <p:cNvPr id="48" name="Elbow Connector 47"/>
            <p:cNvCxnSpPr/>
            <p:nvPr/>
          </p:nvCxnSpPr>
          <p:spPr>
            <a:xfrm rot="10800000" flipV="1">
              <a:off x="756828" y="3451860"/>
              <a:ext cx="1795873" cy="129540"/>
            </a:xfrm>
            <a:prstGeom prst="bentConnector3">
              <a:avLst>
                <a:gd name="adj1" fmla="val 177"/>
              </a:avLst>
            </a:prstGeom>
            <a:ln w="38100">
              <a:solidFill>
                <a:srgbClr val="36A76F"/>
              </a:solidFill>
            </a:ln>
          </p:spPr>
          <p:style>
            <a:lnRef idx="3">
              <a:schemeClr val="accent6"/>
            </a:lnRef>
            <a:fillRef idx="0">
              <a:schemeClr val="accent6"/>
            </a:fillRef>
            <a:effectRef idx="2">
              <a:schemeClr val="accent6"/>
            </a:effectRef>
            <a:fontRef idx="minor">
              <a:schemeClr val="tx1"/>
            </a:fontRef>
          </p:style>
        </p:cxnSp>
        <p:cxnSp>
          <p:nvCxnSpPr>
            <p:cNvPr id="52" name="Elbow Connector 51"/>
            <p:cNvCxnSpPr/>
            <p:nvPr/>
          </p:nvCxnSpPr>
          <p:spPr>
            <a:xfrm>
              <a:off x="873230" y="4021807"/>
              <a:ext cx="810790" cy="634013"/>
            </a:xfrm>
            <a:prstGeom prst="bentConnector3">
              <a:avLst>
                <a:gd name="adj1" fmla="val -13060"/>
              </a:avLst>
            </a:prstGeom>
            <a:ln w="38100">
              <a:solidFill>
                <a:srgbClr val="36A76F"/>
              </a:solidFill>
              <a:tailEnd type="triangle"/>
            </a:ln>
          </p:spPr>
          <p:style>
            <a:lnRef idx="3">
              <a:schemeClr val="accent6"/>
            </a:lnRef>
            <a:fillRef idx="0">
              <a:schemeClr val="accent6"/>
            </a:fillRef>
            <a:effectRef idx="2">
              <a:schemeClr val="accent6"/>
            </a:effectRef>
            <a:fontRef idx="minor">
              <a:schemeClr val="tx1"/>
            </a:fontRef>
          </p:style>
        </p:cxnSp>
        <p:cxnSp>
          <p:nvCxnSpPr>
            <p:cNvPr id="53" name="Elbow Connector 52"/>
            <p:cNvCxnSpPr/>
            <p:nvPr/>
          </p:nvCxnSpPr>
          <p:spPr>
            <a:xfrm rot="10800000" flipV="1">
              <a:off x="3429002" y="4021807"/>
              <a:ext cx="650416" cy="634012"/>
            </a:xfrm>
            <a:prstGeom prst="bentConnector3">
              <a:avLst>
                <a:gd name="adj1" fmla="val 59733"/>
              </a:avLst>
            </a:prstGeom>
            <a:ln w="38100">
              <a:solidFill>
                <a:srgbClr val="36A76F"/>
              </a:solidFill>
              <a:tailEnd type="triangle"/>
            </a:ln>
          </p:spPr>
          <p:style>
            <a:lnRef idx="3">
              <a:schemeClr val="accent6"/>
            </a:lnRef>
            <a:fillRef idx="0">
              <a:schemeClr val="accent6"/>
            </a:fillRef>
            <a:effectRef idx="2">
              <a:schemeClr val="accent6"/>
            </a:effectRef>
            <a:fontRef idx="minor">
              <a:schemeClr val="tx1"/>
            </a:fontRef>
          </p:style>
        </p:cxnSp>
        <p:sp>
          <p:nvSpPr>
            <p:cNvPr id="41" name="Rectangle 40"/>
            <p:cNvSpPr/>
            <p:nvPr/>
          </p:nvSpPr>
          <p:spPr>
            <a:xfrm>
              <a:off x="873230" y="2689860"/>
              <a:ext cx="3374790" cy="266700"/>
            </a:xfrm>
            <a:prstGeom prst="rect">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indent="0" algn="ctr">
                <a:spcBef>
                  <a:spcPts val="0"/>
                </a:spcBef>
                <a:spcAft>
                  <a:spcPts val="0"/>
                </a:spcAft>
              </a:pPr>
              <a:r>
                <a:rPr lang="id-ID" sz="2000" b="1" dirty="0" smtClean="0">
                  <a:effectLst/>
                  <a:ea typeface="Times New Roman" panose="02020603050405020304" pitchFamily="18" charset="0"/>
                  <a:cs typeface="Arial" panose="020B0604020202020204" pitchFamily="34" charset="0"/>
                </a:rPr>
                <a:t>Mendapatkan parameter X</a:t>
              </a:r>
              <a:r>
                <a:rPr lang="id-ID" sz="2000" b="1" baseline="-25000" dirty="0" smtClean="0">
                  <a:effectLst/>
                  <a:ea typeface="Times New Roman" panose="02020603050405020304" pitchFamily="18" charset="0"/>
                  <a:cs typeface="Arial" panose="020B0604020202020204" pitchFamily="34" charset="0"/>
                </a:rPr>
                <a:t>1</a:t>
              </a:r>
              <a:r>
                <a:rPr lang="id-ID" sz="2000" b="1" dirty="0" smtClean="0">
                  <a:effectLst/>
                  <a:ea typeface="Times New Roman" panose="02020603050405020304" pitchFamily="18" charset="0"/>
                  <a:cs typeface="Arial" panose="020B0604020202020204" pitchFamily="34" charset="0"/>
                </a:rPr>
                <a:t> sampai dengan X</a:t>
              </a:r>
              <a:r>
                <a:rPr lang="id-ID" sz="2000" b="1" baseline="-25000" dirty="0" smtClean="0">
                  <a:effectLst/>
                  <a:ea typeface="Times New Roman" panose="02020603050405020304" pitchFamily="18" charset="0"/>
                  <a:cs typeface="Arial" panose="020B0604020202020204" pitchFamily="34" charset="0"/>
                </a:rPr>
                <a:t>4</a:t>
              </a:r>
              <a:endParaRPr lang="id-ID" sz="2000" b="1" dirty="0">
                <a:effectLst/>
                <a:ea typeface="Times New Roman" panose="02020603050405020304" pitchFamily="18" charset="0"/>
                <a:cs typeface="Arial" panose="020B0604020202020204" pitchFamily="34" charset="0"/>
              </a:endParaRPr>
            </a:p>
          </p:txBody>
        </p:sp>
        <p:cxnSp>
          <p:nvCxnSpPr>
            <p:cNvPr id="43" name="Straight Arrow Connector 42"/>
            <p:cNvCxnSpPr/>
            <p:nvPr/>
          </p:nvCxnSpPr>
          <p:spPr>
            <a:xfrm>
              <a:off x="2552700" y="2461260"/>
              <a:ext cx="0" cy="228600"/>
            </a:xfrm>
            <a:prstGeom prst="straightConnector1">
              <a:avLst/>
            </a:prstGeom>
            <a:ln w="38100">
              <a:solidFill>
                <a:srgbClr val="36A76F"/>
              </a:solidFill>
              <a:tailEnd type="triangle"/>
            </a:ln>
          </p:spPr>
          <p:style>
            <a:lnRef idx="3">
              <a:schemeClr val="accent6"/>
            </a:lnRef>
            <a:fillRef idx="0">
              <a:schemeClr val="accent6"/>
            </a:fillRef>
            <a:effectRef idx="2">
              <a:schemeClr val="accent6"/>
            </a:effectRef>
            <a:fontRef idx="minor">
              <a:schemeClr val="tx1"/>
            </a:fontRef>
          </p:style>
        </p:cxnSp>
        <p:sp>
          <p:nvSpPr>
            <p:cNvPr id="44" name="Rectangle 43"/>
            <p:cNvSpPr/>
            <p:nvPr/>
          </p:nvSpPr>
          <p:spPr>
            <a:xfrm>
              <a:off x="435289" y="3185160"/>
              <a:ext cx="4236367" cy="266700"/>
            </a:xfrm>
            <a:prstGeom prst="rect">
              <a:avLst/>
            </a:prstGeom>
            <a:solidFill>
              <a:srgbClr val="A1D279"/>
            </a:soli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indent="0" algn="ctr">
                <a:spcBef>
                  <a:spcPts val="0"/>
                </a:spcBef>
                <a:spcAft>
                  <a:spcPts val="0"/>
                </a:spcAft>
              </a:pPr>
              <a:r>
                <a:rPr lang="en-US" sz="2000" b="1">
                  <a:effectLst/>
                  <a:ea typeface="Times New Roman" panose="02020603050405020304" pitchFamily="18" charset="0"/>
                  <a:cs typeface="Arial" panose="020B0604020202020204" pitchFamily="34" charset="0"/>
                </a:rPr>
                <a:t>Melakukan Kalibrasi dan Verifikasi dengan konfigurasi panjang data</a:t>
              </a:r>
            </a:p>
          </p:txBody>
        </p:sp>
        <p:sp>
          <p:nvSpPr>
            <p:cNvPr id="45" name="Rectangle 44"/>
            <p:cNvSpPr/>
            <p:nvPr/>
          </p:nvSpPr>
          <p:spPr>
            <a:xfrm>
              <a:off x="-119472" y="3800464"/>
              <a:ext cx="1752600" cy="266700"/>
            </a:xfrm>
            <a:prstGeom prst="rect">
              <a:avLst/>
            </a:prstGeom>
            <a:solidFill>
              <a:srgbClr val="36A76F"/>
            </a:soli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indent="0" algn="ctr">
                <a:spcBef>
                  <a:spcPts val="0"/>
                </a:spcBef>
                <a:spcAft>
                  <a:spcPts val="0"/>
                </a:spcAft>
              </a:pPr>
              <a:r>
                <a:rPr lang="id-ID" sz="2000" b="1" dirty="0" smtClean="0">
                  <a:effectLst/>
                  <a:ea typeface="Times New Roman" panose="02020603050405020304" pitchFamily="18" charset="0"/>
                  <a:cs typeface="Arial" panose="020B0604020202020204" pitchFamily="34" charset="0"/>
                </a:rPr>
                <a:t>Prediksi awal MH/MK</a:t>
              </a:r>
              <a:endParaRPr lang="id-ID" sz="2000" b="1" dirty="0">
                <a:effectLst/>
                <a:ea typeface="Times New Roman" panose="02020603050405020304" pitchFamily="18" charset="0"/>
                <a:cs typeface="Arial" panose="020B0604020202020204" pitchFamily="34" charset="0"/>
              </a:endParaRPr>
            </a:p>
          </p:txBody>
        </p:sp>
        <p:cxnSp>
          <p:nvCxnSpPr>
            <p:cNvPr id="47" name="Straight Arrow Connector 46"/>
            <p:cNvCxnSpPr/>
            <p:nvPr/>
          </p:nvCxnSpPr>
          <p:spPr>
            <a:xfrm>
              <a:off x="757595" y="3571864"/>
              <a:ext cx="0" cy="228600"/>
            </a:xfrm>
            <a:prstGeom prst="straightConnector1">
              <a:avLst/>
            </a:prstGeom>
            <a:ln w="38100">
              <a:solidFill>
                <a:srgbClr val="36A76F"/>
              </a:solidFill>
              <a:tailEnd type="triangle"/>
            </a:ln>
          </p:spPr>
          <p:style>
            <a:lnRef idx="3">
              <a:schemeClr val="accent6"/>
            </a:lnRef>
            <a:fillRef idx="0">
              <a:schemeClr val="accent6"/>
            </a:fillRef>
            <a:effectRef idx="2">
              <a:schemeClr val="accent6"/>
            </a:effectRef>
            <a:fontRef idx="minor">
              <a:schemeClr val="tx1"/>
            </a:fontRef>
          </p:style>
        </p:cxnSp>
        <p:cxnSp>
          <p:nvCxnSpPr>
            <p:cNvPr id="51" name="Straight Arrow Connector 50"/>
            <p:cNvCxnSpPr/>
            <p:nvPr/>
          </p:nvCxnSpPr>
          <p:spPr>
            <a:xfrm>
              <a:off x="2545080" y="4800600"/>
              <a:ext cx="0" cy="228600"/>
            </a:xfrm>
            <a:prstGeom prst="straightConnector1">
              <a:avLst/>
            </a:prstGeom>
            <a:ln w="38100">
              <a:solidFill>
                <a:srgbClr val="36A76F"/>
              </a:solidFill>
              <a:tailEnd type="triangle"/>
            </a:ln>
          </p:spPr>
          <p:style>
            <a:lnRef idx="3">
              <a:schemeClr val="accent6"/>
            </a:lnRef>
            <a:fillRef idx="0">
              <a:schemeClr val="accent6"/>
            </a:fillRef>
            <a:effectRef idx="2">
              <a:schemeClr val="accent6"/>
            </a:effectRef>
            <a:fontRef idx="minor">
              <a:schemeClr val="tx1"/>
            </a:fontRef>
          </p:style>
        </p:cxnSp>
        <p:sp>
          <p:nvSpPr>
            <p:cNvPr id="54" name="Oval 53"/>
            <p:cNvSpPr/>
            <p:nvPr/>
          </p:nvSpPr>
          <p:spPr>
            <a:xfrm>
              <a:off x="2095500" y="5029200"/>
              <a:ext cx="899160" cy="381000"/>
            </a:xfrm>
            <a:prstGeom prst="ellipse">
              <a:avLst/>
            </a:prstGeom>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indent="0" algn="ctr">
                <a:spcBef>
                  <a:spcPts val="0"/>
                </a:spcBef>
                <a:spcAft>
                  <a:spcPts val="0"/>
                </a:spcAft>
              </a:pPr>
              <a:r>
                <a:rPr lang="en-US" sz="2000" b="1">
                  <a:effectLst/>
                  <a:ea typeface="Times New Roman" panose="02020603050405020304" pitchFamily="18" charset="0"/>
                  <a:cs typeface="Arial" panose="020B0604020202020204" pitchFamily="34" charset="0"/>
                </a:rPr>
                <a:t>Selesai</a:t>
              </a:r>
            </a:p>
          </p:txBody>
        </p:sp>
        <p:sp>
          <p:nvSpPr>
            <p:cNvPr id="49" name="Parallelogram 48"/>
            <p:cNvSpPr/>
            <p:nvPr/>
          </p:nvSpPr>
          <p:spPr>
            <a:xfrm>
              <a:off x="1837947" y="3794337"/>
              <a:ext cx="3622550" cy="263735"/>
            </a:xfrm>
            <a:prstGeom prst="parallelogram">
              <a:avLst/>
            </a:prstGeom>
            <a:solidFill>
              <a:srgbClr val="36A76F"/>
            </a:soli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indent="0" algn="ctr">
                <a:spcBef>
                  <a:spcPts val="0"/>
                </a:spcBef>
                <a:spcAft>
                  <a:spcPts val="0"/>
                </a:spcAft>
              </a:pPr>
              <a:r>
                <a:rPr lang="id-ID" sz="2000" b="1" dirty="0" smtClean="0">
                  <a:effectLst/>
                  <a:ea typeface="Times New Roman" panose="02020603050405020304" pitchFamily="18" charset="0"/>
                  <a:cs typeface="Arial" panose="020B0604020202020204" pitchFamily="34" charset="0"/>
                </a:rPr>
                <a:t>Peta Administrasi, lahan rawa lebak, sawah, dll.</a:t>
              </a:r>
              <a:endParaRPr lang="id-ID" sz="2000" b="1" dirty="0">
                <a:effectLst/>
                <a:ea typeface="Times New Roman" panose="02020603050405020304" pitchFamily="18" charset="0"/>
                <a:cs typeface="Arial" panose="020B0604020202020204" pitchFamily="34" charset="0"/>
              </a:endParaRPr>
            </a:p>
          </p:txBody>
        </p:sp>
      </p:grpSp>
      <p:sp>
        <p:nvSpPr>
          <p:cNvPr id="56" name="Parallelogram 55"/>
          <p:cNvSpPr/>
          <p:nvPr/>
        </p:nvSpPr>
        <p:spPr>
          <a:xfrm>
            <a:off x="4869518" y="4776180"/>
            <a:ext cx="3188632" cy="471672"/>
          </a:xfrm>
          <a:prstGeom prst="parallelogram">
            <a:avLst/>
          </a:prstGeom>
          <a:solidFill>
            <a:srgbClr val="45C1A3"/>
          </a:soli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indent="0" algn="ctr">
              <a:spcBef>
                <a:spcPts val="0"/>
              </a:spcBef>
              <a:spcAft>
                <a:spcPts val="0"/>
              </a:spcAft>
            </a:pPr>
            <a:r>
              <a:rPr lang="id-ID" sz="2000" b="1" dirty="0" smtClean="0">
                <a:effectLst/>
                <a:ea typeface="Times New Roman" panose="02020603050405020304" pitchFamily="18" charset="0"/>
                <a:cs typeface="Arial" panose="020B0604020202020204" pitchFamily="34" charset="0"/>
              </a:rPr>
              <a:t>Kalender Tanam</a:t>
            </a:r>
            <a:endParaRPr lang="id-ID" sz="2000" b="1" dirty="0">
              <a:effectLst/>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36664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14375" y="217680"/>
            <a:ext cx="11068434" cy="892470"/>
          </a:xfrm>
        </p:spPr>
        <p:txBody>
          <a:bodyPr/>
          <a:lstStyle/>
          <a:p>
            <a:r>
              <a:rPr lang="id-ID" b="1" dirty="0" smtClean="0">
                <a:latin typeface="+mn-lt"/>
              </a:rPr>
              <a:t>Tahapan </a:t>
            </a:r>
            <a:r>
              <a:rPr lang="id-ID" b="1" dirty="0" smtClean="0">
                <a:solidFill>
                  <a:srgbClr val="99CB38"/>
                </a:solidFill>
                <a:latin typeface="+mn-lt"/>
              </a:rPr>
              <a:t>Penelitian</a:t>
            </a:r>
            <a:endParaRPr lang="id-ID" b="1" dirty="0">
              <a:solidFill>
                <a:srgbClr val="99CB38"/>
              </a:solidFill>
              <a:latin typeface="+mn-lt"/>
            </a:endParaRPr>
          </a:p>
        </p:txBody>
      </p:sp>
      <p:sp>
        <p:nvSpPr>
          <p:cNvPr id="8" name="Rounded Rectangle 7"/>
          <p:cNvSpPr/>
          <p:nvPr/>
        </p:nvSpPr>
        <p:spPr>
          <a:xfrm>
            <a:off x="11163684" y="6255335"/>
            <a:ext cx="619125" cy="466725"/>
          </a:xfrm>
          <a:prstGeom prst="roundRect">
            <a:avLst/>
          </a:prstGeom>
          <a:solidFill>
            <a:srgbClr val="9ACC39"/>
          </a:solidFill>
          <a:ln>
            <a:solidFill>
              <a:srgbClr val="9ACC39"/>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t>22</a:t>
            </a:r>
            <a:endParaRPr lang="id-ID" b="1" dirty="0"/>
          </a:p>
        </p:txBody>
      </p:sp>
      <p:sp>
        <p:nvSpPr>
          <p:cNvPr id="9" name="Rectangle 8"/>
          <p:cNvSpPr/>
          <p:nvPr/>
        </p:nvSpPr>
        <p:spPr>
          <a:xfrm>
            <a:off x="180975" y="6350197"/>
            <a:ext cx="11601834" cy="307777"/>
          </a:xfrm>
          <a:prstGeom prst="rect">
            <a:avLst/>
          </a:prstGeom>
        </p:spPr>
        <p:txBody>
          <a:bodyPr wrap="square">
            <a:spAutoFit/>
          </a:bodyPr>
          <a:lstStyle/>
          <a:p>
            <a:r>
              <a:rPr lang="id-ID" sz="1400" b="1" dirty="0" smtClean="0">
                <a:solidFill>
                  <a:schemeClr val="bg1">
                    <a:lumMod val="50000"/>
                  </a:schemeClr>
                </a:solidFill>
                <a:latin typeface="Calibri" panose="020F0502020204030204" pitchFamily="34" charset="0"/>
                <a:cs typeface="Calibri" panose="020F0502020204030204" pitchFamily="34" charset="0"/>
              </a:rPr>
              <a:t>Kamis, 18 </a:t>
            </a:r>
            <a:r>
              <a:rPr lang="id-ID" sz="1400" b="1" dirty="0">
                <a:solidFill>
                  <a:schemeClr val="bg1">
                    <a:lumMod val="50000"/>
                  </a:schemeClr>
                </a:solidFill>
                <a:latin typeface="Calibri" panose="020F0502020204030204" pitchFamily="34" charset="0"/>
                <a:cs typeface="Calibri" panose="020F0502020204030204" pitchFamily="34" charset="0"/>
              </a:rPr>
              <a:t>Oktober </a:t>
            </a:r>
            <a:r>
              <a:rPr lang="id-ID" sz="1400" b="1" dirty="0" smtClean="0">
                <a:solidFill>
                  <a:schemeClr val="bg1">
                    <a:lumMod val="50000"/>
                  </a:schemeClr>
                </a:solidFill>
                <a:latin typeface="Calibri" panose="020F0502020204030204" pitchFamily="34" charset="0"/>
                <a:cs typeface="Calibri" panose="020F0502020204030204" pitchFamily="34" charset="0"/>
              </a:rPr>
              <a:t>2018</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id-ID" sz="1400" b="1" dirty="0" smtClean="0">
                <a:solidFill>
                  <a:schemeClr val="bg1">
                    <a:lumMod val="50000"/>
                  </a:schemeClr>
                </a:solidFill>
                <a:latin typeface="Calibri" panose="020F0502020204030204" pitchFamily="34" charset="0"/>
                <a:cs typeface="Calibri" panose="020F0502020204030204" pitchFamily="34" charset="0"/>
              </a:rPr>
              <a:t>Kolokium Magister Ilmu Komputer Kelas Reguler</a:t>
            </a:r>
            <a:endParaRPr lang="id-ID" sz="1400" b="1" dirty="0">
              <a:solidFill>
                <a:schemeClr val="bg1">
                  <a:lumMod val="50000"/>
                </a:schemeClr>
              </a:solidFill>
              <a:latin typeface="Calibri" panose="020F0502020204030204" pitchFamily="34" charset="0"/>
              <a:cs typeface="Calibri" panose="020F0502020204030204" pitchFamily="34" charset="0"/>
            </a:endParaRPr>
          </a:p>
        </p:txBody>
      </p:sp>
      <p:grpSp>
        <p:nvGrpSpPr>
          <p:cNvPr id="18" name="Group 17"/>
          <p:cNvGrpSpPr/>
          <p:nvPr/>
        </p:nvGrpSpPr>
        <p:grpSpPr>
          <a:xfrm>
            <a:off x="333376" y="382928"/>
            <a:ext cx="133350" cy="541480"/>
            <a:chOff x="317656" y="371475"/>
            <a:chExt cx="157163" cy="638175"/>
          </a:xfrm>
        </p:grpSpPr>
        <p:sp>
          <p:nvSpPr>
            <p:cNvPr id="16" name="Rectangle 15"/>
            <p:cNvSpPr/>
            <p:nvPr/>
          </p:nvSpPr>
          <p:spPr>
            <a:xfrm flipH="1">
              <a:off x="369569" y="371475"/>
              <a:ext cx="45719" cy="638175"/>
            </a:xfrm>
            <a:prstGeom prst="rect">
              <a:avLst/>
            </a:prstGeom>
            <a:solidFill>
              <a:srgbClr val="99CB38"/>
            </a:solidFill>
            <a:ln>
              <a:solidFill>
                <a:srgbClr val="99C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317656" y="614362"/>
              <a:ext cx="157163" cy="157163"/>
            </a:xfrm>
            <a:prstGeom prst="ellipse">
              <a:avLst/>
            </a:prstGeom>
            <a:solidFill>
              <a:srgbClr val="62A637"/>
            </a:solidFill>
            <a:ln>
              <a:solidFill>
                <a:srgbClr val="62A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 name="Rectangle 1"/>
          <p:cNvSpPr/>
          <p:nvPr/>
        </p:nvSpPr>
        <p:spPr>
          <a:xfrm>
            <a:off x="714375" y="1633051"/>
            <a:ext cx="9701349" cy="400110"/>
          </a:xfrm>
          <a:prstGeom prst="rect">
            <a:avLst/>
          </a:prstGeom>
        </p:spPr>
        <p:txBody>
          <a:bodyPr wrap="square">
            <a:spAutoFit/>
          </a:bodyPr>
          <a:lstStyle/>
          <a:p>
            <a:r>
              <a:rPr lang="en-US" sz="2000" dirty="0" err="1"/>
              <a:t>Perhitungan</a:t>
            </a:r>
            <a:r>
              <a:rPr lang="en-US" sz="2000" dirty="0"/>
              <a:t> Model GR4J </a:t>
            </a:r>
            <a:r>
              <a:rPr lang="en-US" sz="2000" dirty="0" err="1"/>
              <a:t>dirumuskan</a:t>
            </a:r>
            <a:r>
              <a:rPr lang="en-US" sz="2000" dirty="0"/>
              <a:t> </a:t>
            </a:r>
            <a:r>
              <a:rPr lang="en-US" sz="2000" dirty="0" err="1"/>
              <a:t>sebagai</a:t>
            </a:r>
            <a:r>
              <a:rPr lang="en-US" sz="2000" dirty="0"/>
              <a:t> </a:t>
            </a:r>
            <a:r>
              <a:rPr lang="en-US" sz="2000" dirty="0" err="1"/>
              <a:t>berikut</a:t>
            </a:r>
            <a:r>
              <a:rPr lang="en-US" sz="2000" dirty="0"/>
              <a:t> </a:t>
            </a:r>
            <a:r>
              <a:rPr lang="en-US" sz="2000" dirty="0" smtClean="0"/>
              <a:t>(</a:t>
            </a:r>
            <a:r>
              <a:rPr lang="en-US" sz="2000" dirty="0"/>
              <a:t>Perrin </a:t>
            </a:r>
            <a:r>
              <a:rPr lang="en-US" sz="2000" i="1" dirty="0"/>
              <a:t>et al</a:t>
            </a:r>
            <a:r>
              <a:rPr lang="en-US" sz="2000" dirty="0"/>
              <a:t>. 2003</a:t>
            </a:r>
            <a:r>
              <a:rPr lang="en-US" sz="2000" dirty="0" smtClean="0"/>
              <a:t>).</a:t>
            </a:r>
          </a:p>
        </p:txBody>
      </p:sp>
      <p:sp>
        <p:nvSpPr>
          <p:cNvPr id="23" name="Title 1"/>
          <p:cNvSpPr txBox="1">
            <a:spLocks/>
          </p:cNvSpPr>
          <p:nvPr/>
        </p:nvSpPr>
        <p:spPr>
          <a:xfrm>
            <a:off x="333376" y="1096350"/>
            <a:ext cx="11449433" cy="5247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solidFill>
                  <a:srgbClr val="99CB38"/>
                </a:solidFill>
                <a:latin typeface="+mn-lt"/>
              </a:rPr>
              <a:t>Model GR4J</a:t>
            </a:r>
            <a:endParaRPr lang="id-ID" sz="3600" b="1" dirty="0">
              <a:solidFill>
                <a:srgbClr val="9ACC39"/>
              </a:solidFill>
              <a:latin typeface="+mn-lt"/>
            </a:endParaRPr>
          </a:p>
        </p:txBody>
      </p:sp>
      <p:sp>
        <p:nvSpPr>
          <p:cNvPr id="3" name="Rectangle 2"/>
          <p:cNvSpPr/>
          <p:nvPr/>
        </p:nvSpPr>
        <p:spPr>
          <a:xfrm>
            <a:off x="714375" y="2299171"/>
            <a:ext cx="6096000" cy="707886"/>
          </a:xfrm>
          <a:prstGeom prst="rect">
            <a:avLst/>
          </a:prstGeom>
        </p:spPr>
        <p:txBody>
          <a:bodyPr>
            <a:spAutoFit/>
          </a:bodyPr>
          <a:lstStyle/>
          <a:p>
            <a:pPr algn="just"/>
            <a:r>
              <a:rPr lang="id-ID" sz="2000" dirty="0">
                <a:solidFill>
                  <a:srgbClr val="000000"/>
                </a:solidFill>
                <a:ea typeface="MS Mincho" panose="02020609040205080304" pitchFamily="49" charset="-128"/>
                <a:cs typeface="Times New Roman" panose="02020603050405020304" pitchFamily="18" charset="0"/>
              </a:rPr>
              <a:t>Jika </a:t>
            </a:r>
            <a:r>
              <a:rPr lang="id-ID" sz="2000" i="1" dirty="0">
                <a:solidFill>
                  <a:srgbClr val="000000"/>
                </a:solidFill>
                <a:ea typeface="MS Mincho" panose="02020609040205080304" pitchFamily="49" charset="-128"/>
                <a:cs typeface="Times New Roman" panose="02020603050405020304" pitchFamily="18" charset="0"/>
              </a:rPr>
              <a:t>P ≥ E maka Pn = P – E dan En = 0 </a:t>
            </a:r>
            <a:endParaRPr lang="en-US" sz="2000" dirty="0">
              <a:ea typeface="MS Mincho" panose="02020609040205080304" pitchFamily="49" charset="-128"/>
              <a:cs typeface="Arial" panose="020B0604020202020204" pitchFamily="34" charset="0"/>
            </a:endParaRPr>
          </a:p>
          <a:p>
            <a:pPr algn="just">
              <a:spcAft>
                <a:spcPts val="600"/>
              </a:spcAft>
            </a:pPr>
            <a:r>
              <a:rPr lang="id-ID" sz="2000" dirty="0">
                <a:solidFill>
                  <a:srgbClr val="000000"/>
                </a:solidFill>
                <a:ea typeface="MS Mincho" panose="02020609040205080304" pitchFamily="49" charset="-128"/>
                <a:cs typeface="Times New Roman" panose="02020603050405020304" pitchFamily="18" charset="0"/>
              </a:rPr>
              <a:t>Jika </a:t>
            </a:r>
            <a:r>
              <a:rPr lang="id-ID" sz="2000" i="1" dirty="0">
                <a:solidFill>
                  <a:srgbClr val="000000"/>
                </a:solidFill>
                <a:ea typeface="MS Mincho" panose="02020609040205080304" pitchFamily="49" charset="-128"/>
                <a:cs typeface="Times New Roman" panose="02020603050405020304" pitchFamily="18" charset="0"/>
              </a:rPr>
              <a:t>P ≤ E maka En = E – P dan Pn = 0</a:t>
            </a:r>
            <a:endParaRPr lang="en-US" sz="2000" dirty="0">
              <a:ea typeface="MS Mincho" panose="02020609040205080304" pitchFamily="49" charset="-128"/>
              <a:cs typeface="Arial" panose="020B0604020202020204" pitchFamily="34" charset="0"/>
            </a:endParaRPr>
          </a:p>
        </p:txBody>
      </p:sp>
      <mc:AlternateContent xmlns:mc="http://schemas.openxmlformats.org/markup-compatibility/2006">
        <mc:Choice xmlns:a14="http://schemas.microsoft.com/office/drawing/2010/main" Requires="a14">
          <p:sp>
            <p:nvSpPr>
              <p:cNvPr id="4" name="Rectangle 3"/>
              <p:cNvSpPr/>
              <p:nvPr/>
            </p:nvSpPr>
            <p:spPr>
              <a:xfrm>
                <a:off x="714375" y="3274211"/>
                <a:ext cx="3640548" cy="137364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id-ID" sz="2000"/>
                          </m:ctrlPr>
                        </m:sSubPr>
                        <m:e>
                          <m:r>
                            <a:rPr lang="id-ID" sz="2000" i="1"/>
                            <m:t>𝑃</m:t>
                          </m:r>
                        </m:e>
                        <m:sub>
                          <m:r>
                            <a:rPr lang="id-ID" sz="2000" i="1"/>
                            <m:t>𝑠</m:t>
                          </m:r>
                        </m:sub>
                      </m:sSub>
                      <m:r>
                        <a:rPr lang="id-ID" sz="2000" i="0"/>
                        <m:t>= </m:t>
                      </m:r>
                      <m:f>
                        <m:fPr>
                          <m:ctrlPr>
                            <a:rPr lang="id-ID" sz="2000" i="1"/>
                          </m:ctrlPr>
                        </m:fPr>
                        <m:num>
                          <m:sSub>
                            <m:sSubPr>
                              <m:ctrlPr>
                                <a:rPr lang="id-ID" sz="2000" i="1"/>
                              </m:ctrlPr>
                            </m:sSubPr>
                            <m:e>
                              <m:r>
                                <a:rPr lang="id-ID" sz="2000" i="1"/>
                                <m:t>𝑥</m:t>
                              </m:r>
                            </m:e>
                            <m:sub>
                              <m:r>
                                <a:rPr lang="id-ID" sz="2000" i="0"/>
                                <m:t>1</m:t>
                              </m:r>
                            </m:sub>
                          </m:sSub>
                          <m:d>
                            <m:dPr>
                              <m:ctrlPr>
                                <a:rPr lang="id-ID" sz="2000" i="1"/>
                              </m:ctrlPr>
                            </m:dPr>
                            <m:e>
                              <m:r>
                                <a:rPr lang="id-ID" sz="2000" i="0"/>
                                <m:t>1−</m:t>
                              </m:r>
                              <m:sSup>
                                <m:sSupPr>
                                  <m:ctrlPr>
                                    <a:rPr lang="id-ID" sz="2000" i="1"/>
                                  </m:ctrlPr>
                                </m:sSupPr>
                                <m:e>
                                  <m:d>
                                    <m:dPr>
                                      <m:ctrlPr>
                                        <a:rPr lang="id-ID" sz="2000" i="1"/>
                                      </m:ctrlPr>
                                    </m:dPr>
                                    <m:e>
                                      <m:f>
                                        <m:fPr>
                                          <m:ctrlPr>
                                            <a:rPr lang="id-ID" sz="2000" i="1"/>
                                          </m:ctrlPr>
                                        </m:fPr>
                                        <m:num>
                                          <m:r>
                                            <a:rPr lang="id-ID" sz="2000" i="1"/>
                                            <m:t>𝑆</m:t>
                                          </m:r>
                                        </m:num>
                                        <m:den>
                                          <m:sSub>
                                            <m:sSubPr>
                                              <m:ctrlPr>
                                                <a:rPr lang="id-ID" sz="2000" i="1"/>
                                              </m:ctrlPr>
                                            </m:sSubPr>
                                            <m:e>
                                              <m:r>
                                                <a:rPr lang="id-ID" sz="2000" i="1"/>
                                                <m:t>𝑋</m:t>
                                              </m:r>
                                            </m:e>
                                            <m:sub>
                                              <m:r>
                                                <a:rPr lang="id-ID" sz="2000" i="0"/>
                                                <m:t>1</m:t>
                                              </m:r>
                                            </m:sub>
                                          </m:sSub>
                                        </m:den>
                                      </m:f>
                                    </m:e>
                                  </m:d>
                                </m:e>
                                <m:sup>
                                  <m:r>
                                    <a:rPr lang="id-ID" sz="2000" i="0"/>
                                    <m:t>2</m:t>
                                  </m:r>
                                </m:sup>
                              </m:sSup>
                            </m:e>
                          </m:d>
                          <m:r>
                            <a:rPr lang="id-ID" sz="2000" i="1"/>
                            <m:t>𝑡𝑎𝑛h</m:t>
                          </m:r>
                          <m:d>
                            <m:dPr>
                              <m:ctrlPr>
                                <a:rPr lang="id-ID" sz="2000" i="1"/>
                              </m:ctrlPr>
                            </m:dPr>
                            <m:e>
                              <m:f>
                                <m:fPr>
                                  <m:ctrlPr>
                                    <a:rPr lang="id-ID" sz="2000" i="1"/>
                                  </m:ctrlPr>
                                </m:fPr>
                                <m:num>
                                  <m:sSub>
                                    <m:sSubPr>
                                      <m:ctrlPr>
                                        <a:rPr lang="id-ID" sz="2000" i="1"/>
                                      </m:ctrlPr>
                                    </m:sSubPr>
                                    <m:e>
                                      <m:r>
                                        <a:rPr lang="id-ID" sz="2000" i="1"/>
                                        <m:t>𝑃</m:t>
                                      </m:r>
                                    </m:e>
                                    <m:sub>
                                      <m:r>
                                        <a:rPr lang="id-ID" sz="2000" i="1"/>
                                        <m:t>𝑛</m:t>
                                      </m:r>
                                    </m:sub>
                                  </m:sSub>
                                </m:num>
                                <m:den>
                                  <m:sSub>
                                    <m:sSubPr>
                                      <m:ctrlPr>
                                        <a:rPr lang="id-ID" sz="2000" i="1"/>
                                      </m:ctrlPr>
                                    </m:sSubPr>
                                    <m:e>
                                      <m:r>
                                        <a:rPr lang="id-ID" sz="2000" i="1"/>
                                        <m:t>𝑥</m:t>
                                      </m:r>
                                    </m:e>
                                    <m:sub>
                                      <m:r>
                                        <a:rPr lang="id-ID" sz="2000" i="0"/>
                                        <m:t>1</m:t>
                                      </m:r>
                                    </m:sub>
                                  </m:sSub>
                                </m:den>
                              </m:f>
                            </m:e>
                          </m:d>
                        </m:num>
                        <m:den>
                          <m:r>
                            <a:rPr lang="id-ID" sz="2000" i="0"/>
                            <m:t>1+</m:t>
                          </m:r>
                          <m:f>
                            <m:fPr>
                              <m:ctrlPr>
                                <a:rPr lang="id-ID" sz="2000" i="1"/>
                              </m:ctrlPr>
                            </m:fPr>
                            <m:num>
                              <m:r>
                                <a:rPr lang="id-ID" sz="2000" i="1"/>
                                <m:t>𝑆</m:t>
                              </m:r>
                            </m:num>
                            <m:den>
                              <m:sSub>
                                <m:sSubPr>
                                  <m:ctrlPr>
                                    <a:rPr lang="id-ID" sz="2000" i="1"/>
                                  </m:ctrlPr>
                                </m:sSubPr>
                                <m:e>
                                  <m:r>
                                    <a:rPr lang="id-ID" sz="2000" i="1"/>
                                    <m:t>𝑋</m:t>
                                  </m:r>
                                </m:e>
                                <m:sub>
                                  <m:r>
                                    <a:rPr lang="id-ID" sz="2000" i="0"/>
                                    <m:t>1</m:t>
                                  </m:r>
                                </m:sub>
                              </m:sSub>
                            </m:den>
                          </m:f>
                          <m:r>
                            <a:rPr lang="id-ID" sz="2000" i="1"/>
                            <m:t>𝑡𝑎𝑛h</m:t>
                          </m:r>
                          <m:d>
                            <m:dPr>
                              <m:ctrlPr>
                                <a:rPr lang="id-ID" sz="2000" i="1"/>
                              </m:ctrlPr>
                            </m:dPr>
                            <m:e>
                              <m:f>
                                <m:fPr>
                                  <m:ctrlPr>
                                    <a:rPr lang="id-ID" sz="2000" i="1"/>
                                  </m:ctrlPr>
                                </m:fPr>
                                <m:num>
                                  <m:sSub>
                                    <m:sSubPr>
                                      <m:ctrlPr>
                                        <a:rPr lang="id-ID" sz="2000" i="1"/>
                                      </m:ctrlPr>
                                    </m:sSubPr>
                                    <m:e>
                                      <m:r>
                                        <a:rPr lang="id-ID" sz="2000" i="1"/>
                                        <m:t>𝑃</m:t>
                                      </m:r>
                                    </m:e>
                                    <m:sub>
                                      <m:r>
                                        <a:rPr lang="id-ID" sz="2000" i="1"/>
                                        <m:t>𝑛</m:t>
                                      </m:r>
                                    </m:sub>
                                  </m:sSub>
                                </m:num>
                                <m:den>
                                  <m:sSub>
                                    <m:sSubPr>
                                      <m:ctrlPr>
                                        <a:rPr lang="id-ID" sz="2000" i="1"/>
                                      </m:ctrlPr>
                                    </m:sSubPr>
                                    <m:e>
                                      <m:r>
                                        <a:rPr lang="id-ID" sz="2000" i="1"/>
                                        <m:t>𝑥</m:t>
                                      </m:r>
                                    </m:e>
                                    <m:sub>
                                      <m:r>
                                        <a:rPr lang="id-ID" sz="2000" i="0"/>
                                        <m:t>1</m:t>
                                      </m:r>
                                    </m:sub>
                                  </m:sSub>
                                </m:den>
                              </m:f>
                            </m:e>
                          </m:d>
                        </m:den>
                      </m:f>
                    </m:oMath>
                  </m:oMathPara>
                </a14:m>
                <a:endParaRPr lang="id-ID" sz="2000" dirty="0"/>
              </a:p>
            </p:txBody>
          </p:sp>
        </mc:Choice>
        <mc:Fallback>
          <p:sp>
            <p:nvSpPr>
              <p:cNvPr id="4" name="Rectangle 3"/>
              <p:cNvSpPr>
                <a:spLocks noRot="1" noChangeAspect="1" noMove="1" noResize="1" noEditPoints="1" noAdjustHandles="1" noChangeArrowheads="1" noChangeShapeType="1" noTextEdit="1"/>
              </p:cNvSpPr>
              <p:nvPr/>
            </p:nvSpPr>
            <p:spPr>
              <a:xfrm>
                <a:off x="714375" y="3274211"/>
                <a:ext cx="3640548" cy="1373646"/>
              </a:xfrm>
              <a:prstGeom prst="rect">
                <a:avLst/>
              </a:prstGeom>
              <a:blipFill>
                <a:blip r:embed="rId2"/>
                <a:stretch>
                  <a:fillRect/>
                </a:stretch>
              </a:blipFill>
            </p:spPr>
            <p:txBody>
              <a:bodyPr/>
              <a:lstStyle/>
              <a:p>
                <a:r>
                  <a:rPr lang="id-ID">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5285044" y="3350166"/>
                <a:ext cx="3464218" cy="122764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id-ID" sz="2000"/>
                          </m:ctrlPr>
                        </m:sSubPr>
                        <m:e>
                          <m:r>
                            <a:rPr lang="id-ID" sz="2000" i="1"/>
                            <m:t>𝐸</m:t>
                          </m:r>
                        </m:e>
                        <m:sub>
                          <m:r>
                            <a:rPr lang="id-ID" sz="2000" i="1"/>
                            <m:t>𝑠</m:t>
                          </m:r>
                        </m:sub>
                      </m:sSub>
                      <m:r>
                        <a:rPr lang="id-ID" sz="2000" i="0"/>
                        <m:t>= </m:t>
                      </m:r>
                      <m:f>
                        <m:fPr>
                          <m:ctrlPr>
                            <a:rPr lang="id-ID" sz="2000" i="1"/>
                          </m:ctrlPr>
                        </m:fPr>
                        <m:num>
                          <m:r>
                            <a:rPr lang="id-ID" sz="2000" i="1"/>
                            <m:t>𝑆</m:t>
                          </m:r>
                          <m:d>
                            <m:dPr>
                              <m:ctrlPr>
                                <a:rPr lang="id-ID" sz="2000" i="1"/>
                              </m:ctrlPr>
                            </m:dPr>
                            <m:e>
                              <m:r>
                                <a:rPr lang="id-ID" sz="2000" i="0"/>
                                <m:t>2−</m:t>
                              </m:r>
                              <m:f>
                                <m:fPr>
                                  <m:ctrlPr>
                                    <a:rPr lang="id-ID" sz="2000" i="1"/>
                                  </m:ctrlPr>
                                </m:fPr>
                                <m:num>
                                  <m:r>
                                    <a:rPr lang="id-ID" sz="2000" i="1"/>
                                    <m:t>𝑆</m:t>
                                  </m:r>
                                </m:num>
                                <m:den>
                                  <m:sSub>
                                    <m:sSubPr>
                                      <m:ctrlPr>
                                        <a:rPr lang="id-ID" sz="2000" i="1"/>
                                      </m:ctrlPr>
                                    </m:sSubPr>
                                    <m:e>
                                      <m:r>
                                        <a:rPr lang="id-ID" sz="2000" i="1"/>
                                        <m:t>𝑋</m:t>
                                      </m:r>
                                    </m:e>
                                    <m:sub>
                                      <m:r>
                                        <a:rPr lang="id-ID" sz="2000" i="0"/>
                                        <m:t>1</m:t>
                                      </m:r>
                                    </m:sub>
                                  </m:sSub>
                                </m:den>
                              </m:f>
                            </m:e>
                          </m:d>
                          <m:r>
                            <a:rPr lang="id-ID" sz="2000" i="1"/>
                            <m:t>𝑡𝑎𝑛h</m:t>
                          </m:r>
                          <m:d>
                            <m:dPr>
                              <m:ctrlPr>
                                <a:rPr lang="id-ID" sz="2000" i="1"/>
                              </m:ctrlPr>
                            </m:dPr>
                            <m:e>
                              <m:f>
                                <m:fPr>
                                  <m:ctrlPr>
                                    <a:rPr lang="id-ID" sz="2000" i="1"/>
                                  </m:ctrlPr>
                                </m:fPr>
                                <m:num>
                                  <m:sSub>
                                    <m:sSubPr>
                                      <m:ctrlPr>
                                        <a:rPr lang="id-ID" sz="2000" i="1"/>
                                      </m:ctrlPr>
                                    </m:sSubPr>
                                    <m:e>
                                      <m:r>
                                        <a:rPr lang="id-ID" sz="2000" i="1"/>
                                        <m:t>𝐸</m:t>
                                      </m:r>
                                    </m:e>
                                    <m:sub>
                                      <m:r>
                                        <a:rPr lang="id-ID" sz="2000" i="1"/>
                                        <m:t>𝑛</m:t>
                                      </m:r>
                                    </m:sub>
                                  </m:sSub>
                                </m:num>
                                <m:den>
                                  <m:sSub>
                                    <m:sSubPr>
                                      <m:ctrlPr>
                                        <a:rPr lang="id-ID" sz="2000" i="1"/>
                                      </m:ctrlPr>
                                    </m:sSubPr>
                                    <m:e>
                                      <m:r>
                                        <a:rPr lang="id-ID" sz="2000" i="1"/>
                                        <m:t>𝑥</m:t>
                                      </m:r>
                                    </m:e>
                                    <m:sub>
                                      <m:r>
                                        <a:rPr lang="id-ID" sz="2000" i="0"/>
                                        <m:t>1</m:t>
                                      </m:r>
                                    </m:sub>
                                  </m:sSub>
                                </m:den>
                              </m:f>
                            </m:e>
                          </m:d>
                        </m:num>
                        <m:den>
                          <m:r>
                            <a:rPr lang="id-ID" sz="2000" i="0"/>
                            <m:t>1+</m:t>
                          </m:r>
                          <m:d>
                            <m:dPr>
                              <m:ctrlPr>
                                <a:rPr lang="id-ID" sz="2000" i="1"/>
                              </m:ctrlPr>
                            </m:dPr>
                            <m:e>
                              <m:r>
                                <a:rPr lang="id-ID" sz="2000" i="0"/>
                                <m:t>1−</m:t>
                              </m:r>
                              <m:f>
                                <m:fPr>
                                  <m:ctrlPr>
                                    <a:rPr lang="id-ID" sz="2000" i="1"/>
                                  </m:ctrlPr>
                                </m:fPr>
                                <m:num>
                                  <m:r>
                                    <a:rPr lang="id-ID" sz="2000" i="1"/>
                                    <m:t>𝑆</m:t>
                                  </m:r>
                                </m:num>
                                <m:den>
                                  <m:sSub>
                                    <m:sSubPr>
                                      <m:ctrlPr>
                                        <a:rPr lang="id-ID" sz="2000" i="1"/>
                                      </m:ctrlPr>
                                    </m:sSubPr>
                                    <m:e>
                                      <m:r>
                                        <a:rPr lang="id-ID" sz="2000" i="1"/>
                                        <m:t>𝑋</m:t>
                                      </m:r>
                                    </m:e>
                                    <m:sub>
                                      <m:r>
                                        <a:rPr lang="id-ID" sz="2000" i="0"/>
                                        <m:t>1</m:t>
                                      </m:r>
                                    </m:sub>
                                  </m:sSub>
                                </m:den>
                              </m:f>
                            </m:e>
                          </m:d>
                          <m:r>
                            <a:rPr lang="id-ID" sz="2000" i="1"/>
                            <m:t>𝑡𝑎𝑛h</m:t>
                          </m:r>
                          <m:d>
                            <m:dPr>
                              <m:ctrlPr>
                                <a:rPr lang="id-ID" sz="2000" i="1"/>
                              </m:ctrlPr>
                            </m:dPr>
                            <m:e>
                              <m:f>
                                <m:fPr>
                                  <m:ctrlPr>
                                    <a:rPr lang="id-ID" sz="2000" i="1"/>
                                  </m:ctrlPr>
                                </m:fPr>
                                <m:num>
                                  <m:sSub>
                                    <m:sSubPr>
                                      <m:ctrlPr>
                                        <a:rPr lang="id-ID" sz="2000" i="1"/>
                                      </m:ctrlPr>
                                    </m:sSubPr>
                                    <m:e>
                                      <m:r>
                                        <a:rPr lang="id-ID" sz="2000" i="1"/>
                                        <m:t>𝐸</m:t>
                                      </m:r>
                                    </m:e>
                                    <m:sub>
                                      <m:r>
                                        <a:rPr lang="id-ID" sz="2000" i="1"/>
                                        <m:t>𝑛</m:t>
                                      </m:r>
                                    </m:sub>
                                  </m:sSub>
                                </m:num>
                                <m:den>
                                  <m:sSub>
                                    <m:sSubPr>
                                      <m:ctrlPr>
                                        <a:rPr lang="id-ID" sz="2000" i="1"/>
                                      </m:ctrlPr>
                                    </m:sSubPr>
                                    <m:e>
                                      <m:r>
                                        <a:rPr lang="id-ID" sz="2000" i="1"/>
                                        <m:t>𝑥</m:t>
                                      </m:r>
                                    </m:e>
                                    <m:sub>
                                      <m:r>
                                        <a:rPr lang="id-ID" sz="2000" i="0"/>
                                        <m:t>1</m:t>
                                      </m:r>
                                    </m:sub>
                                  </m:sSub>
                                </m:den>
                              </m:f>
                            </m:e>
                          </m:d>
                        </m:den>
                      </m:f>
                    </m:oMath>
                  </m:oMathPara>
                </a14:m>
                <a:endParaRPr lang="id-ID" sz="2000" dirty="0"/>
              </a:p>
            </p:txBody>
          </p:sp>
        </mc:Choice>
        <mc:Fallback>
          <p:sp>
            <p:nvSpPr>
              <p:cNvPr id="6" name="Rectangle 5"/>
              <p:cNvSpPr>
                <a:spLocks noRot="1" noChangeAspect="1" noMove="1" noResize="1" noEditPoints="1" noAdjustHandles="1" noChangeArrowheads="1" noChangeShapeType="1" noTextEdit="1"/>
              </p:cNvSpPr>
              <p:nvPr/>
            </p:nvSpPr>
            <p:spPr>
              <a:xfrm>
                <a:off x="5285044" y="3350166"/>
                <a:ext cx="3464218" cy="1227644"/>
              </a:xfrm>
              <a:prstGeom prst="rect">
                <a:avLst/>
              </a:prstGeom>
              <a:blipFill>
                <a:blip r:embed="rId3"/>
                <a:stretch>
                  <a:fillRect/>
                </a:stretch>
              </a:blipFill>
            </p:spPr>
            <p:txBody>
              <a:bodyPr/>
              <a:lstStyle/>
              <a:p>
                <a:r>
                  <a:rPr lang="id-ID">
                    <a:noFill/>
                  </a:rPr>
                  <a:t> </a:t>
                </a:r>
              </a:p>
            </p:txBody>
          </p:sp>
        </mc:Fallback>
      </mc:AlternateContent>
      <p:sp>
        <p:nvSpPr>
          <p:cNvPr id="7" name="Rectangle 6"/>
          <p:cNvSpPr/>
          <p:nvPr/>
        </p:nvSpPr>
        <p:spPr>
          <a:xfrm>
            <a:off x="714375" y="5098917"/>
            <a:ext cx="1487908" cy="400110"/>
          </a:xfrm>
          <a:prstGeom prst="rect">
            <a:avLst/>
          </a:prstGeom>
        </p:spPr>
        <p:txBody>
          <a:bodyPr wrap="none">
            <a:spAutoFit/>
          </a:bodyPr>
          <a:lstStyle/>
          <a:p>
            <a:pPr algn="ctr">
              <a:spcAft>
                <a:spcPts val="600"/>
              </a:spcAft>
            </a:pPr>
            <a:r>
              <a:rPr lang="id-ID" sz="2000" i="1" dirty="0">
                <a:solidFill>
                  <a:srgbClr val="000000"/>
                </a:solidFill>
                <a:ea typeface="MS Mincho" panose="02020609040205080304" pitchFamily="49" charset="-128"/>
                <a:cs typeface="Times New Roman" panose="02020603050405020304" pitchFamily="18" charset="0"/>
              </a:rPr>
              <a:t>S = S –Es +Ps</a:t>
            </a:r>
            <a:endParaRPr lang="en-US" sz="2000" dirty="0">
              <a:effectLst/>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8851215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14375" y="217680"/>
            <a:ext cx="11068434" cy="892470"/>
          </a:xfrm>
        </p:spPr>
        <p:txBody>
          <a:bodyPr/>
          <a:lstStyle/>
          <a:p>
            <a:r>
              <a:rPr lang="id-ID" b="1" dirty="0" smtClean="0">
                <a:latin typeface="+mn-lt"/>
              </a:rPr>
              <a:t>Tahapan </a:t>
            </a:r>
            <a:r>
              <a:rPr lang="id-ID" b="1" dirty="0" smtClean="0">
                <a:solidFill>
                  <a:srgbClr val="99CB38"/>
                </a:solidFill>
                <a:latin typeface="+mn-lt"/>
              </a:rPr>
              <a:t>Penelitian</a:t>
            </a:r>
            <a:endParaRPr lang="id-ID" b="1" dirty="0">
              <a:solidFill>
                <a:srgbClr val="99CB38"/>
              </a:solidFill>
              <a:latin typeface="+mn-lt"/>
            </a:endParaRPr>
          </a:p>
        </p:txBody>
      </p:sp>
      <p:sp>
        <p:nvSpPr>
          <p:cNvPr id="8" name="Rounded Rectangle 7"/>
          <p:cNvSpPr/>
          <p:nvPr/>
        </p:nvSpPr>
        <p:spPr>
          <a:xfrm>
            <a:off x="11163684" y="6255335"/>
            <a:ext cx="619125" cy="466725"/>
          </a:xfrm>
          <a:prstGeom prst="roundRect">
            <a:avLst/>
          </a:prstGeom>
          <a:solidFill>
            <a:srgbClr val="9ACC39"/>
          </a:solidFill>
          <a:ln>
            <a:solidFill>
              <a:srgbClr val="9ACC39"/>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t>23</a:t>
            </a:r>
            <a:endParaRPr lang="id-ID" b="1" dirty="0"/>
          </a:p>
        </p:txBody>
      </p:sp>
      <p:sp>
        <p:nvSpPr>
          <p:cNvPr id="9" name="Rectangle 8"/>
          <p:cNvSpPr/>
          <p:nvPr/>
        </p:nvSpPr>
        <p:spPr>
          <a:xfrm>
            <a:off x="180975" y="6350197"/>
            <a:ext cx="11601834" cy="307777"/>
          </a:xfrm>
          <a:prstGeom prst="rect">
            <a:avLst/>
          </a:prstGeom>
        </p:spPr>
        <p:txBody>
          <a:bodyPr wrap="square">
            <a:spAutoFit/>
          </a:bodyPr>
          <a:lstStyle/>
          <a:p>
            <a:r>
              <a:rPr lang="id-ID" sz="1400" b="1" dirty="0" smtClean="0">
                <a:solidFill>
                  <a:schemeClr val="bg1">
                    <a:lumMod val="50000"/>
                  </a:schemeClr>
                </a:solidFill>
                <a:latin typeface="Calibri" panose="020F0502020204030204" pitchFamily="34" charset="0"/>
                <a:cs typeface="Calibri" panose="020F0502020204030204" pitchFamily="34" charset="0"/>
              </a:rPr>
              <a:t>Kamis, 18 </a:t>
            </a:r>
            <a:r>
              <a:rPr lang="id-ID" sz="1400" b="1" dirty="0">
                <a:solidFill>
                  <a:schemeClr val="bg1">
                    <a:lumMod val="50000"/>
                  </a:schemeClr>
                </a:solidFill>
                <a:latin typeface="Calibri" panose="020F0502020204030204" pitchFamily="34" charset="0"/>
                <a:cs typeface="Calibri" panose="020F0502020204030204" pitchFamily="34" charset="0"/>
              </a:rPr>
              <a:t>Oktober </a:t>
            </a:r>
            <a:r>
              <a:rPr lang="id-ID" sz="1400" b="1" dirty="0" smtClean="0">
                <a:solidFill>
                  <a:schemeClr val="bg1">
                    <a:lumMod val="50000"/>
                  </a:schemeClr>
                </a:solidFill>
                <a:latin typeface="Calibri" panose="020F0502020204030204" pitchFamily="34" charset="0"/>
                <a:cs typeface="Calibri" panose="020F0502020204030204" pitchFamily="34" charset="0"/>
              </a:rPr>
              <a:t>2018</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id-ID" sz="1400" b="1" dirty="0" smtClean="0">
                <a:solidFill>
                  <a:schemeClr val="bg1">
                    <a:lumMod val="50000"/>
                  </a:schemeClr>
                </a:solidFill>
                <a:latin typeface="Calibri" panose="020F0502020204030204" pitchFamily="34" charset="0"/>
                <a:cs typeface="Calibri" panose="020F0502020204030204" pitchFamily="34" charset="0"/>
              </a:rPr>
              <a:t>Kolokium Magister Ilmu Komputer Kelas Reguler</a:t>
            </a:r>
            <a:endParaRPr lang="id-ID" sz="1400" b="1" dirty="0">
              <a:solidFill>
                <a:schemeClr val="bg1">
                  <a:lumMod val="50000"/>
                </a:schemeClr>
              </a:solidFill>
              <a:latin typeface="Calibri" panose="020F0502020204030204" pitchFamily="34" charset="0"/>
              <a:cs typeface="Calibri" panose="020F0502020204030204" pitchFamily="34" charset="0"/>
            </a:endParaRPr>
          </a:p>
        </p:txBody>
      </p:sp>
      <p:grpSp>
        <p:nvGrpSpPr>
          <p:cNvPr id="18" name="Group 17"/>
          <p:cNvGrpSpPr/>
          <p:nvPr/>
        </p:nvGrpSpPr>
        <p:grpSpPr>
          <a:xfrm>
            <a:off x="333376" y="382928"/>
            <a:ext cx="133350" cy="541480"/>
            <a:chOff x="317656" y="371475"/>
            <a:chExt cx="157163" cy="638175"/>
          </a:xfrm>
        </p:grpSpPr>
        <p:sp>
          <p:nvSpPr>
            <p:cNvPr id="16" name="Rectangle 15"/>
            <p:cNvSpPr/>
            <p:nvPr/>
          </p:nvSpPr>
          <p:spPr>
            <a:xfrm flipH="1">
              <a:off x="369569" y="371475"/>
              <a:ext cx="45719" cy="638175"/>
            </a:xfrm>
            <a:prstGeom prst="rect">
              <a:avLst/>
            </a:prstGeom>
            <a:solidFill>
              <a:srgbClr val="99CB38"/>
            </a:solidFill>
            <a:ln>
              <a:solidFill>
                <a:srgbClr val="99C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317656" y="614362"/>
              <a:ext cx="157163" cy="157163"/>
            </a:xfrm>
            <a:prstGeom prst="ellipse">
              <a:avLst/>
            </a:prstGeom>
            <a:solidFill>
              <a:srgbClr val="62A637"/>
            </a:solidFill>
            <a:ln>
              <a:solidFill>
                <a:srgbClr val="62A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 name="Rectangle 1"/>
          <p:cNvSpPr/>
          <p:nvPr/>
        </p:nvSpPr>
        <p:spPr>
          <a:xfrm>
            <a:off x="714375" y="1633051"/>
            <a:ext cx="9701349" cy="400110"/>
          </a:xfrm>
          <a:prstGeom prst="rect">
            <a:avLst/>
          </a:prstGeom>
        </p:spPr>
        <p:txBody>
          <a:bodyPr wrap="square">
            <a:spAutoFit/>
          </a:bodyPr>
          <a:lstStyle/>
          <a:p>
            <a:r>
              <a:rPr lang="en-US" sz="2000" dirty="0" err="1"/>
              <a:t>Perhitungan</a:t>
            </a:r>
            <a:r>
              <a:rPr lang="en-US" sz="2000" dirty="0"/>
              <a:t> Model GR4J </a:t>
            </a:r>
            <a:r>
              <a:rPr lang="en-US" sz="2000" dirty="0" err="1"/>
              <a:t>dirumuskan</a:t>
            </a:r>
            <a:r>
              <a:rPr lang="en-US" sz="2000" dirty="0"/>
              <a:t> </a:t>
            </a:r>
            <a:r>
              <a:rPr lang="en-US" sz="2000" dirty="0" err="1"/>
              <a:t>sebagai</a:t>
            </a:r>
            <a:r>
              <a:rPr lang="en-US" sz="2000" dirty="0"/>
              <a:t> </a:t>
            </a:r>
            <a:r>
              <a:rPr lang="en-US" sz="2000" dirty="0" err="1"/>
              <a:t>berikut</a:t>
            </a:r>
            <a:r>
              <a:rPr lang="en-US" sz="2000" dirty="0"/>
              <a:t> </a:t>
            </a:r>
            <a:r>
              <a:rPr lang="en-US" sz="2000" dirty="0" smtClean="0"/>
              <a:t>(</a:t>
            </a:r>
            <a:r>
              <a:rPr lang="en-US" sz="2000" dirty="0"/>
              <a:t>Perrin </a:t>
            </a:r>
            <a:r>
              <a:rPr lang="en-US" sz="2000" i="1" dirty="0"/>
              <a:t>et al</a:t>
            </a:r>
            <a:r>
              <a:rPr lang="en-US" sz="2000" dirty="0"/>
              <a:t>. 2003</a:t>
            </a:r>
            <a:r>
              <a:rPr lang="en-US" sz="2000" dirty="0" smtClean="0"/>
              <a:t>).</a:t>
            </a:r>
          </a:p>
        </p:txBody>
      </p:sp>
      <p:sp>
        <p:nvSpPr>
          <p:cNvPr id="23" name="Title 1"/>
          <p:cNvSpPr txBox="1">
            <a:spLocks/>
          </p:cNvSpPr>
          <p:nvPr/>
        </p:nvSpPr>
        <p:spPr>
          <a:xfrm>
            <a:off x="333376" y="1096350"/>
            <a:ext cx="11449433" cy="5247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solidFill>
                  <a:srgbClr val="99CB38"/>
                </a:solidFill>
                <a:latin typeface="+mn-lt"/>
              </a:rPr>
              <a:t>Model GR4J</a:t>
            </a:r>
            <a:endParaRPr lang="id-ID" sz="3600" b="1" dirty="0">
              <a:solidFill>
                <a:srgbClr val="9ACC39"/>
              </a:solidFill>
              <a:latin typeface="+mn-lt"/>
            </a:endParaRPr>
          </a:p>
        </p:txBody>
      </p:sp>
      <mc:AlternateContent xmlns:mc="http://schemas.openxmlformats.org/markup-compatibility/2006">
        <mc:Choice xmlns:a14="http://schemas.microsoft.com/office/drawing/2010/main" Requires="a14">
          <p:sp>
            <p:nvSpPr>
              <p:cNvPr id="10" name="Rectangle 9"/>
              <p:cNvSpPr/>
              <p:nvPr/>
            </p:nvSpPr>
            <p:spPr>
              <a:xfrm>
                <a:off x="714375" y="2193758"/>
                <a:ext cx="3805722" cy="107491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id-ID" sz="2000" i="1"/>
                        <m:t>𝑃𝑒𝑟𝑐</m:t>
                      </m:r>
                      <m:r>
                        <a:rPr lang="id-ID" sz="2000" i="0"/>
                        <m:t>=</m:t>
                      </m:r>
                      <m:r>
                        <a:rPr lang="id-ID" sz="2000" i="1"/>
                        <m:t>𝑆</m:t>
                      </m:r>
                      <m:d>
                        <m:dPr>
                          <m:begChr m:val="{"/>
                          <m:endChr m:val="}"/>
                          <m:ctrlPr>
                            <a:rPr lang="id-ID" sz="2000" i="1"/>
                          </m:ctrlPr>
                        </m:dPr>
                        <m:e>
                          <m:r>
                            <a:rPr lang="id-ID" sz="2000" i="0"/>
                            <m:t>1−</m:t>
                          </m:r>
                          <m:sSup>
                            <m:sSupPr>
                              <m:ctrlPr>
                                <a:rPr lang="id-ID" sz="2000" i="1"/>
                              </m:ctrlPr>
                            </m:sSupPr>
                            <m:e>
                              <m:d>
                                <m:dPr>
                                  <m:begChr m:val="["/>
                                  <m:endChr m:val="]"/>
                                  <m:ctrlPr>
                                    <a:rPr lang="id-ID" sz="2000" i="1"/>
                                  </m:ctrlPr>
                                </m:dPr>
                                <m:e>
                                  <m:r>
                                    <a:rPr lang="id-ID" sz="2000" i="0"/>
                                    <m:t>1+</m:t>
                                  </m:r>
                                  <m:sSup>
                                    <m:sSupPr>
                                      <m:ctrlPr>
                                        <a:rPr lang="id-ID" sz="2000" i="1"/>
                                      </m:ctrlPr>
                                    </m:sSupPr>
                                    <m:e>
                                      <m:d>
                                        <m:dPr>
                                          <m:ctrlPr>
                                            <a:rPr lang="id-ID" sz="2000" i="1"/>
                                          </m:ctrlPr>
                                        </m:dPr>
                                        <m:e>
                                          <m:f>
                                            <m:fPr>
                                              <m:ctrlPr>
                                                <a:rPr lang="id-ID" sz="2000" i="1"/>
                                              </m:ctrlPr>
                                            </m:fPr>
                                            <m:num>
                                              <m:r>
                                                <a:rPr lang="id-ID" sz="2000" i="0"/>
                                                <m:t>4</m:t>
                                              </m:r>
                                            </m:num>
                                            <m:den>
                                              <m:r>
                                                <a:rPr lang="id-ID" sz="2000" i="0"/>
                                                <m:t>9</m:t>
                                              </m:r>
                                            </m:den>
                                          </m:f>
                                          <m:f>
                                            <m:fPr>
                                              <m:ctrlPr>
                                                <a:rPr lang="id-ID" sz="2000" i="1"/>
                                              </m:ctrlPr>
                                            </m:fPr>
                                            <m:num>
                                              <m:r>
                                                <a:rPr lang="id-ID" sz="2000" i="1"/>
                                                <m:t>𝑆</m:t>
                                              </m:r>
                                            </m:num>
                                            <m:den>
                                              <m:sSub>
                                                <m:sSubPr>
                                                  <m:ctrlPr>
                                                    <a:rPr lang="id-ID" sz="2000" i="1"/>
                                                  </m:ctrlPr>
                                                </m:sSubPr>
                                                <m:e>
                                                  <m:r>
                                                    <a:rPr lang="id-ID" sz="2000" i="1"/>
                                                    <m:t>𝑥</m:t>
                                                  </m:r>
                                                </m:e>
                                                <m:sub>
                                                  <m:r>
                                                    <a:rPr lang="id-ID" sz="2000" i="0"/>
                                                    <m:t>1</m:t>
                                                  </m:r>
                                                </m:sub>
                                              </m:sSub>
                                            </m:den>
                                          </m:f>
                                        </m:e>
                                      </m:d>
                                    </m:e>
                                    <m:sup>
                                      <m:r>
                                        <a:rPr lang="id-ID" sz="2000" i="0"/>
                                        <m:t>4</m:t>
                                      </m:r>
                                    </m:sup>
                                  </m:sSup>
                                </m:e>
                              </m:d>
                            </m:e>
                            <m:sup>
                              <m:r>
                                <a:rPr lang="id-ID" sz="2000" i="0"/>
                                <m:t>−</m:t>
                              </m:r>
                              <m:f>
                                <m:fPr>
                                  <m:ctrlPr>
                                    <a:rPr lang="id-ID" sz="2000" i="1"/>
                                  </m:ctrlPr>
                                </m:fPr>
                                <m:num>
                                  <m:r>
                                    <a:rPr lang="id-ID" sz="2000" i="0"/>
                                    <m:t>1</m:t>
                                  </m:r>
                                </m:num>
                                <m:den>
                                  <m:r>
                                    <a:rPr lang="id-ID" sz="2000" i="0"/>
                                    <m:t>4</m:t>
                                  </m:r>
                                </m:den>
                              </m:f>
                            </m:sup>
                          </m:sSup>
                        </m:e>
                      </m:d>
                    </m:oMath>
                  </m:oMathPara>
                </a14:m>
                <a:endParaRPr lang="id-ID" sz="2000" dirty="0"/>
              </a:p>
            </p:txBody>
          </p:sp>
        </mc:Choice>
        <mc:Fallback>
          <p:sp>
            <p:nvSpPr>
              <p:cNvPr id="10" name="Rectangle 9"/>
              <p:cNvSpPr>
                <a:spLocks noRot="1" noChangeAspect="1" noMove="1" noResize="1" noEditPoints="1" noAdjustHandles="1" noChangeArrowheads="1" noChangeShapeType="1" noTextEdit="1"/>
              </p:cNvSpPr>
              <p:nvPr/>
            </p:nvSpPr>
            <p:spPr>
              <a:xfrm>
                <a:off x="714375" y="2193758"/>
                <a:ext cx="3805722" cy="1074910"/>
              </a:xfrm>
              <a:prstGeom prst="rect">
                <a:avLst/>
              </a:prstGeom>
              <a:blipFill>
                <a:blip r:embed="rId2"/>
                <a:stretch>
                  <a:fillRect/>
                </a:stretch>
              </a:blipFill>
            </p:spPr>
            <p:txBody>
              <a:bodyPr/>
              <a:lstStyle/>
              <a:p>
                <a:r>
                  <a:rPr lang="id-ID">
                    <a:noFill/>
                  </a:rPr>
                  <a:t> </a:t>
                </a:r>
              </a:p>
            </p:txBody>
          </p:sp>
        </mc:Fallback>
      </mc:AlternateContent>
      <p:sp>
        <p:nvSpPr>
          <p:cNvPr id="11" name="Rectangle 10"/>
          <p:cNvSpPr/>
          <p:nvPr/>
        </p:nvSpPr>
        <p:spPr>
          <a:xfrm>
            <a:off x="4902198" y="2546547"/>
            <a:ext cx="1348126" cy="400110"/>
          </a:xfrm>
          <a:prstGeom prst="rect">
            <a:avLst/>
          </a:prstGeom>
        </p:spPr>
        <p:txBody>
          <a:bodyPr wrap="none">
            <a:spAutoFit/>
          </a:bodyPr>
          <a:lstStyle/>
          <a:p>
            <a:pPr algn="ctr">
              <a:spcAft>
                <a:spcPts val="600"/>
              </a:spcAft>
            </a:pPr>
            <a:r>
              <a:rPr lang="id-ID" sz="2000" i="1" dirty="0">
                <a:solidFill>
                  <a:srgbClr val="000000"/>
                </a:solidFill>
                <a:ea typeface="MS Mincho" panose="02020609040205080304" pitchFamily="49" charset="-128"/>
                <a:cs typeface="Times New Roman" panose="02020603050405020304" pitchFamily="18" charset="0"/>
              </a:rPr>
              <a:t>S = S – Perc</a:t>
            </a:r>
            <a:endParaRPr lang="en-US" sz="2000" dirty="0">
              <a:effectLst/>
              <a:ea typeface="MS Mincho" panose="02020609040205080304" pitchFamily="49" charset="-128"/>
              <a:cs typeface="Arial" panose="020B0604020202020204" pitchFamily="34" charset="0"/>
            </a:endParaRPr>
          </a:p>
        </p:txBody>
      </p:sp>
      <p:sp>
        <p:nvSpPr>
          <p:cNvPr id="12" name="Rectangle 11"/>
          <p:cNvSpPr/>
          <p:nvPr/>
        </p:nvSpPr>
        <p:spPr>
          <a:xfrm>
            <a:off x="7346637" y="2546547"/>
            <a:ext cx="2236189" cy="400110"/>
          </a:xfrm>
          <a:prstGeom prst="rect">
            <a:avLst/>
          </a:prstGeom>
        </p:spPr>
        <p:txBody>
          <a:bodyPr wrap="none">
            <a:spAutoFit/>
          </a:bodyPr>
          <a:lstStyle/>
          <a:p>
            <a:pPr algn="ctr">
              <a:spcAft>
                <a:spcPts val="600"/>
              </a:spcAft>
            </a:pPr>
            <a:r>
              <a:rPr lang="id-ID" sz="2000" i="1" dirty="0">
                <a:solidFill>
                  <a:srgbClr val="000000"/>
                </a:solidFill>
                <a:ea typeface="MS Mincho" panose="02020609040205080304" pitchFamily="49" charset="-128"/>
                <a:cs typeface="Times New Roman" panose="02020603050405020304" pitchFamily="18" charset="0"/>
              </a:rPr>
              <a:t>Pr </a:t>
            </a:r>
            <a:r>
              <a:rPr lang="id-ID" sz="2000" dirty="0">
                <a:solidFill>
                  <a:srgbClr val="000000"/>
                </a:solidFill>
                <a:ea typeface="MS Mincho" panose="02020609040205080304" pitchFamily="49" charset="-128"/>
                <a:cs typeface="Times New Roman" panose="02020603050405020304" pitchFamily="18" charset="0"/>
              </a:rPr>
              <a:t>= </a:t>
            </a:r>
            <a:r>
              <a:rPr lang="id-ID" sz="2000" i="1" dirty="0">
                <a:solidFill>
                  <a:srgbClr val="000000"/>
                </a:solidFill>
                <a:ea typeface="MS Mincho" panose="02020609040205080304" pitchFamily="49" charset="-128"/>
                <a:cs typeface="Times New Roman" panose="02020603050405020304" pitchFamily="18" charset="0"/>
              </a:rPr>
              <a:t>Perc + (Pn – Ps)</a:t>
            </a:r>
            <a:endParaRPr lang="en-US" sz="2000" dirty="0">
              <a:ea typeface="MS Mincho" panose="02020609040205080304" pitchFamily="49" charset="-128"/>
              <a:cs typeface="Arial" panose="020B0604020202020204" pitchFamily="34" charset="0"/>
            </a:endParaRPr>
          </a:p>
        </p:txBody>
      </p:sp>
      <p:sp>
        <p:nvSpPr>
          <p:cNvPr id="13" name="Rectangle 12"/>
          <p:cNvSpPr/>
          <p:nvPr/>
        </p:nvSpPr>
        <p:spPr>
          <a:xfrm>
            <a:off x="807974" y="3606591"/>
            <a:ext cx="1792478" cy="400110"/>
          </a:xfrm>
          <a:prstGeom prst="rect">
            <a:avLst/>
          </a:prstGeom>
        </p:spPr>
        <p:txBody>
          <a:bodyPr wrap="none">
            <a:spAutoFit/>
          </a:bodyPr>
          <a:lstStyle/>
          <a:p>
            <a:r>
              <a:rPr lang="en-US" sz="2000" dirty="0">
                <a:solidFill>
                  <a:srgbClr val="000000"/>
                </a:solidFill>
                <a:ea typeface="Times New Roman" panose="02020603050405020304" pitchFamily="18" charset="0"/>
                <a:cs typeface="Times New Roman" panose="02020603050405020304" pitchFamily="18" charset="0"/>
              </a:rPr>
              <a:t>t ≤ 0, SH1(</a:t>
            </a:r>
            <a:r>
              <a:rPr lang="en-US" sz="2000" i="1" dirty="0">
                <a:solidFill>
                  <a:srgbClr val="000000"/>
                </a:solidFill>
                <a:ea typeface="Times New Roman" panose="02020603050405020304" pitchFamily="18" charset="0"/>
                <a:cs typeface="Times New Roman" panose="02020603050405020304" pitchFamily="18" charset="0"/>
              </a:rPr>
              <a:t>t</a:t>
            </a:r>
            <a:r>
              <a:rPr lang="en-US" sz="2000" dirty="0">
                <a:solidFill>
                  <a:srgbClr val="000000"/>
                </a:solidFill>
                <a:ea typeface="Times New Roman" panose="02020603050405020304" pitchFamily="18" charset="0"/>
                <a:cs typeface="Times New Roman" panose="02020603050405020304" pitchFamily="18" charset="0"/>
              </a:rPr>
              <a:t>) = 0</a:t>
            </a:r>
            <a:endParaRPr lang="id-ID" sz="2000" dirty="0"/>
          </a:p>
        </p:txBody>
      </p:sp>
      <mc:AlternateContent xmlns:mc="http://schemas.openxmlformats.org/markup-compatibility/2006">
        <mc:Choice xmlns:a14="http://schemas.microsoft.com/office/drawing/2010/main" Requires="a14">
          <p:sp>
            <p:nvSpPr>
              <p:cNvPr id="14" name="Rectangle 13"/>
              <p:cNvSpPr/>
              <p:nvPr/>
            </p:nvSpPr>
            <p:spPr>
              <a:xfrm>
                <a:off x="2947812" y="3152272"/>
                <a:ext cx="3864712" cy="958789"/>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id-ID" sz="2000"/>
                        <m:t>0</m:t>
                      </m:r>
                      <m:r>
                        <a:rPr lang="id-ID" sz="2000" i="0"/>
                        <m:t>&lt;</m:t>
                      </m:r>
                      <m:r>
                        <a:rPr lang="id-ID" sz="2000" i="1"/>
                        <m:t>𝑡</m:t>
                      </m:r>
                      <m:r>
                        <a:rPr lang="id-ID" sz="2000" i="0"/>
                        <m:t>&lt;</m:t>
                      </m:r>
                      <m:sSub>
                        <m:sSubPr>
                          <m:ctrlPr>
                            <a:rPr lang="id-ID" sz="2000" i="1"/>
                          </m:ctrlPr>
                        </m:sSubPr>
                        <m:e>
                          <m:r>
                            <a:rPr lang="id-ID" sz="2000" i="1"/>
                            <m:t>𝑋</m:t>
                          </m:r>
                        </m:e>
                        <m:sub>
                          <m:r>
                            <a:rPr lang="id-ID" sz="2000" i="0"/>
                            <m:t>4</m:t>
                          </m:r>
                        </m:sub>
                      </m:sSub>
                      <m:r>
                        <a:rPr lang="id-ID" sz="2000" i="0"/>
                        <m:t>,  </m:t>
                      </m:r>
                      <m:r>
                        <a:rPr lang="id-ID" sz="2000" i="1"/>
                        <m:t>𝑆𝐻</m:t>
                      </m:r>
                      <m:r>
                        <a:rPr lang="id-ID" sz="2000" i="0"/>
                        <m:t>1</m:t>
                      </m:r>
                      <m:d>
                        <m:dPr>
                          <m:ctrlPr>
                            <a:rPr lang="id-ID" sz="2000" i="1"/>
                          </m:ctrlPr>
                        </m:dPr>
                        <m:e>
                          <m:r>
                            <a:rPr lang="id-ID" sz="2000" i="1"/>
                            <m:t>𝑡</m:t>
                          </m:r>
                        </m:e>
                      </m:d>
                      <m:r>
                        <a:rPr lang="id-ID" sz="2000" i="0"/>
                        <m:t>= </m:t>
                      </m:r>
                      <m:sSup>
                        <m:sSupPr>
                          <m:ctrlPr>
                            <a:rPr lang="id-ID" sz="2000" i="1"/>
                          </m:ctrlPr>
                        </m:sSupPr>
                        <m:e>
                          <m:d>
                            <m:dPr>
                              <m:ctrlPr>
                                <a:rPr lang="id-ID" sz="2000" i="1"/>
                              </m:ctrlPr>
                            </m:dPr>
                            <m:e>
                              <m:f>
                                <m:fPr>
                                  <m:ctrlPr>
                                    <a:rPr lang="id-ID" sz="2000" i="1"/>
                                  </m:ctrlPr>
                                </m:fPr>
                                <m:num>
                                  <m:r>
                                    <a:rPr lang="id-ID" sz="2000" i="1"/>
                                    <m:t>𝑡</m:t>
                                  </m:r>
                                </m:num>
                                <m:den>
                                  <m:sSub>
                                    <m:sSubPr>
                                      <m:ctrlPr>
                                        <a:rPr lang="id-ID" sz="2000" i="1"/>
                                      </m:ctrlPr>
                                    </m:sSubPr>
                                    <m:e>
                                      <m:r>
                                        <a:rPr lang="id-ID" sz="2000" i="1"/>
                                        <m:t>𝑋</m:t>
                                      </m:r>
                                    </m:e>
                                    <m:sub>
                                      <m:r>
                                        <a:rPr lang="id-ID" sz="2000" i="0"/>
                                        <m:t>4</m:t>
                                      </m:r>
                                    </m:sub>
                                  </m:sSub>
                                </m:den>
                              </m:f>
                            </m:e>
                          </m:d>
                        </m:e>
                        <m:sup>
                          <m:f>
                            <m:fPr>
                              <m:ctrlPr>
                                <a:rPr lang="id-ID" sz="2000" i="1"/>
                              </m:ctrlPr>
                            </m:fPr>
                            <m:num>
                              <m:r>
                                <a:rPr lang="id-ID" sz="2000" i="0"/>
                                <m:t>5</m:t>
                              </m:r>
                            </m:num>
                            <m:den>
                              <m:r>
                                <a:rPr lang="id-ID" sz="2000" i="0"/>
                                <m:t>2</m:t>
                              </m:r>
                            </m:den>
                          </m:f>
                        </m:sup>
                      </m:sSup>
                    </m:oMath>
                  </m:oMathPara>
                </a14:m>
                <a:endParaRPr lang="id-ID" sz="2000" dirty="0"/>
              </a:p>
            </p:txBody>
          </p:sp>
        </mc:Choice>
        <mc:Fallback>
          <p:sp>
            <p:nvSpPr>
              <p:cNvPr id="14" name="Rectangle 13"/>
              <p:cNvSpPr>
                <a:spLocks noRot="1" noChangeAspect="1" noMove="1" noResize="1" noEditPoints="1" noAdjustHandles="1" noChangeArrowheads="1" noChangeShapeType="1" noTextEdit="1"/>
              </p:cNvSpPr>
              <p:nvPr/>
            </p:nvSpPr>
            <p:spPr>
              <a:xfrm>
                <a:off x="2947812" y="3152272"/>
                <a:ext cx="3864712" cy="958789"/>
              </a:xfrm>
              <a:prstGeom prst="rect">
                <a:avLst/>
              </a:prstGeom>
              <a:blipFill>
                <a:blip r:embed="rId3"/>
                <a:stretch>
                  <a:fillRect/>
                </a:stretch>
              </a:blipFill>
            </p:spPr>
            <p:txBody>
              <a:bodyPr/>
              <a:lstStyle/>
              <a:p>
                <a:r>
                  <a:rPr lang="id-ID">
                    <a:noFill/>
                  </a:rPr>
                  <a:t> </a:t>
                </a:r>
              </a:p>
            </p:txBody>
          </p:sp>
        </mc:Fallback>
      </mc:AlternateContent>
      <p:sp>
        <p:nvSpPr>
          <p:cNvPr id="15" name="Rectangle 14"/>
          <p:cNvSpPr/>
          <p:nvPr/>
        </p:nvSpPr>
        <p:spPr>
          <a:xfrm>
            <a:off x="7157224" y="3521909"/>
            <a:ext cx="1983235" cy="400110"/>
          </a:xfrm>
          <a:prstGeom prst="rect">
            <a:avLst/>
          </a:prstGeom>
        </p:spPr>
        <p:txBody>
          <a:bodyPr wrap="none">
            <a:spAutoFit/>
          </a:bodyPr>
          <a:lstStyle/>
          <a:p>
            <a:r>
              <a:rPr lang="en-US" sz="2000" dirty="0">
                <a:solidFill>
                  <a:srgbClr val="000000"/>
                </a:solidFill>
                <a:ea typeface="Times New Roman" panose="02020603050405020304" pitchFamily="18" charset="0"/>
                <a:cs typeface="Times New Roman" panose="02020603050405020304" pitchFamily="18" charset="0"/>
              </a:rPr>
              <a:t>t ≥ X4, SH1(</a:t>
            </a:r>
            <a:r>
              <a:rPr lang="en-US" sz="2000" i="1" dirty="0">
                <a:solidFill>
                  <a:srgbClr val="000000"/>
                </a:solidFill>
                <a:ea typeface="Times New Roman" panose="02020603050405020304" pitchFamily="18" charset="0"/>
                <a:cs typeface="Times New Roman" panose="02020603050405020304" pitchFamily="18" charset="0"/>
              </a:rPr>
              <a:t>t</a:t>
            </a:r>
            <a:r>
              <a:rPr lang="en-US" sz="2000" dirty="0">
                <a:solidFill>
                  <a:srgbClr val="000000"/>
                </a:solidFill>
                <a:ea typeface="Times New Roman" panose="02020603050405020304" pitchFamily="18" charset="0"/>
                <a:cs typeface="Times New Roman" panose="02020603050405020304" pitchFamily="18" charset="0"/>
              </a:rPr>
              <a:t>) = 1 </a:t>
            </a:r>
            <a:endParaRPr lang="id-ID" sz="2000" dirty="0"/>
          </a:p>
        </p:txBody>
      </p:sp>
      <p:sp>
        <p:nvSpPr>
          <p:cNvPr id="19" name="Rectangle 18"/>
          <p:cNvSpPr/>
          <p:nvPr/>
        </p:nvSpPr>
        <p:spPr>
          <a:xfrm>
            <a:off x="807974" y="4673588"/>
            <a:ext cx="1792478" cy="400110"/>
          </a:xfrm>
          <a:prstGeom prst="rect">
            <a:avLst/>
          </a:prstGeom>
        </p:spPr>
        <p:txBody>
          <a:bodyPr wrap="none">
            <a:spAutoFit/>
          </a:bodyPr>
          <a:lstStyle/>
          <a:p>
            <a:r>
              <a:rPr lang="en-US" sz="2000" dirty="0">
                <a:solidFill>
                  <a:srgbClr val="000000"/>
                </a:solidFill>
                <a:ea typeface="Times New Roman" panose="02020603050405020304" pitchFamily="18" charset="0"/>
                <a:cs typeface="Times New Roman" panose="02020603050405020304" pitchFamily="18" charset="0"/>
              </a:rPr>
              <a:t>t ≤ 0, SH2(</a:t>
            </a:r>
            <a:r>
              <a:rPr lang="en-US" sz="2000" i="1" dirty="0">
                <a:solidFill>
                  <a:srgbClr val="000000"/>
                </a:solidFill>
                <a:ea typeface="Times New Roman" panose="02020603050405020304" pitchFamily="18" charset="0"/>
                <a:cs typeface="Times New Roman" panose="02020603050405020304" pitchFamily="18" charset="0"/>
              </a:rPr>
              <a:t>t</a:t>
            </a:r>
            <a:r>
              <a:rPr lang="en-US" sz="2000" dirty="0">
                <a:solidFill>
                  <a:srgbClr val="000000"/>
                </a:solidFill>
                <a:ea typeface="Times New Roman" panose="02020603050405020304" pitchFamily="18" charset="0"/>
                <a:cs typeface="Times New Roman" panose="02020603050405020304" pitchFamily="18" charset="0"/>
              </a:rPr>
              <a:t>) = 0</a:t>
            </a:r>
            <a:endParaRPr lang="id-ID" sz="2000" dirty="0"/>
          </a:p>
        </p:txBody>
      </p:sp>
      <mc:AlternateContent xmlns:mc="http://schemas.openxmlformats.org/markup-compatibility/2006">
        <mc:Choice xmlns:a14="http://schemas.microsoft.com/office/drawing/2010/main" Requires="a14">
          <p:sp>
            <p:nvSpPr>
              <p:cNvPr id="20" name="Rectangle 19"/>
              <p:cNvSpPr/>
              <p:nvPr/>
            </p:nvSpPr>
            <p:spPr>
              <a:xfrm>
                <a:off x="2947812" y="4298317"/>
                <a:ext cx="4050148" cy="958789"/>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id-ID" sz="2000"/>
                        <m:t>0</m:t>
                      </m:r>
                      <m:r>
                        <a:rPr lang="id-ID" sz="2000" i="0"/>
                        <m:t>&lt;</m:t>
                      </m:r>
                      <m:r>
                        <a:rPr lang="id-ID" sz="2000" i="1"/>
                        <m:t>𝑡</m:t>
                      </m:r>
                      <m:r>
                        <a:rPr lang="id-ID" sz="2000" i="0"/>
                        <m:t>&lt;</m:t>
                      </m:r>
                      <m:sSub>
                        <m:sSubPr>
                          <m:ctrlPr>
                            <a:rPr lang="id-ID" sz="2000" i="1"/>
                          </m:ctrlPr>
                        </m:sSubPr>
                        <m:e>
                          <m:r>
                            <a:rPr lang="id-ID" sz="2000" i="1"/>
                            <m:t>𝑋</m:t>
                          </m:r>
                        </m:e>
                        <m:sub>
                          <m:r>
                            <a:rPr lang="id-ID" sz="2000" i="0"/>
                            <m:t>4</m:t>
                          </m:r>
                        </m:sub>
                      </m:sSub>
                      <m:r>
                        <a:rPr lang="id-ID" sz="2000" i="0"/>
                        <m:t>,  </m:t>
                      </m:r>
                      <m:r>
                        <a:rPr lang="id-ID" sz="2000" i="1"/>
                        <m:t>𝑆𝐻</m:t>
                      </m:r>
                      <m:r>
                        <a:rPr lang="id-ID" sz="2000" i="0"/>
                        <m:t>2</m:t>
                      </m:r>
                      <m:d>
                        <m:dPr>
                          <m:ctrlPr>
                            <a:rPr lang="id-ID" sz="2000" i="1"/>
                          </m:ctrlPr>
                        </m:dPr>
                        <m:e>
                          <m:r>
                            <a:rPr lang="id-ID" sz="2000" i="1"/>
                            <m:t>𝑡</m:t>
                          </m:r>
                        </m:e>
                      </m:d>
                      <m:r>
                        <a:rPr lang="id-ID" sz="2000" i="0"/>
                        <m:t>= </m:t>
                      </m:r>
                      <m:sSup>
                        <m:sSupPr>
                          <m:ctrlPr>
                            <a:rPr lang="id-ID" sz="2000" i="1"/>
                          </m:ctrlPr>
                        </m:sSupPr>
                        <m:e>
                          <m:f>
                            <m:fPr>
                              <m:ctrlPr>
                                <a:rPr lang="id-ID" sz="2000" i="1"/>
                              </m:ctrlPr>
                            </m:fPr>
                            <m:num>
                              <m:r>
                                <a:rPr lang="id-ID" sz="2000" i="0"/>
                                <m:t>1</m:t>
                              </m:r>
                            </m:num>
                            <m:den>
                              <m:r>
                                <a:rPr lang="id-ID" sz="2000" i="0"/>
                                <m:t>2</m:t>
                              </m:r>
                            </m:den>
                          </m:f>
                          <m:d>
                            <m:dPr>
                              <m:ctrlPr>
                                <a:rPr lang="id-ID" sz="2000" i="1"/>
                              </m:ctrlPr>
                            </m:dPr>
                            <m:e>
                              <m:f>
                                <m:fPr>
                                  <m:ctrlPr>
                                    <a:rPr lang="id-ID" sz="2000" i="1"/>
                                  </m:ctrlPr>
                                </m:fPr>
                                <m:num>
                                  <m:r>
                                    <a:rPr lang="id-ID" sz="2000" i="1"/>
                                    <m:t>𝑡</m:t>
                                  </m:r>
                                </m:num>
                                <m:den>
                                  <m:sSub>
                                    <m:sSubPr>
                                      <m:ctrlPr>
                                        <a:rPr lang="id-ID" sz="2000" i="1"/>
                                      </m:ctrlPr>
                                    </m:sSubPr>
                                    <m:e>
                                      <m:r>
                                        <a:rPr lang="id-ID" sz="2000" i="1"/>
                                        <m:t>𝑋</m:t>
                                      </m:r>
                                    </m:e>
                                    <m:sub>
                                      <m:r>
                                        <a:rPr lang="id-ID" sz="2000" i="0"/>
                                        <m:t>4</m:t>
                                      </m:r>
                                    </m:sub>
                                  </m:sSub>
                                </m:den>
                              </m:f>
                            </m:e>
                          </m:d>
                        </m:e>
                        <m:sup>
                          <m:f>
                            <m:fPr>
                              <m:ctrlPr>
                                <a:rPr lang="id-ID" sz="2000" i="1"/>
                              </m:ctrlPr>
                            </m:fPr>
                            <m:num>
                              <m:r>
                                <a:rPr lang="id-ID" sz="2000" i="0"/>
                                <m:t>5</m:t>
                              </m:r>
                            </m:num>
                            <m:den>
                              <m:r>
                                <a:rPr lang="id-ID" sz="2000" i="0"/>
                                <m:t>2</m:t>
                              </m:r>
                            </m:den>
                          </m:f>
                        </m:sup>
                      </m:sSup>
                    </m:oMath>
                  </m:oMathPara>
                </a14:m>
                <a:endParaRPr lang="id-ID" sz="2000" dirty="0"/>
              </a:p>
            </p:txBody>
          </p:sp>
        </mc:Choice>
        <mc:Fallback>
          <p:sp>
            <p:nvSpPr>
              <p:cNvPr id="20" name="Rectangle 19"/>
              <p:cNvSpPr>
                <a:spLocks noRot="1" noChangeAspect="1" noMove="1" noResize="1" noEditPoints="1" noAdjustHandles="1" noChangeArrowheads="1" noChangeShapeType="1" noTextEdit="1"/>
              </p:cNvSpPr>
              <p:nvPr/>
            </p:nvSpPr>
            <p:spPr>
              <a:xfrm>
                <a:off x="2947812" y="4298317"/>
                <a:ext cx="4050148" cy="958789"/>
              </a:xfrm>
              <a:prstGeom prst="rect">
                <a:avLst/>
              </a:prstGeom>
              <a:blipFill>
                <a:blip r:embed="rId4"/>
                <a:stretch>
                  <a:fillRect/>
                </a:stretch>
              </a:blipFill>
            </p:spPr>
            <p:txBody>
              <a:bodyPr/>
              <a:lstStyle/>
              <a:p>
                <a:r>
                  <a:rPr lang="id-ID">
                    <a:noFill/>
                  </a:rPr>
                  <a:t> </a:t>
                </a:r>
              </a:p>
            </p:txBody>
          </p:sp>
        </mc:Fallback>
      </mc:AlternateContent>
      <mc:AlternateContent xmlns:mc="http://schemas.openxmlformats.org/markup-compatibility/2006">
        <mc:Choice xmlns:a14="http://schemas.microsoft.com/office/drawing/2010/main" Requires="a14">
          <p:sp>
            <p:nvSpPr>
              <p:cNvPr id="21" name="Rectangle 20"/>
              <p:cNvSpPr/>
              <p:nvPr/>
            </p:nvSpPr>
            <p:spPr>
              <a:xfrm>
                <a:off x="7157224" y="4300919"/>
                <a:ext cx="5034776" cy="958789"/>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id-ID" sz="2000"/>
                        <m:t>0</m:t>
                      </m:r>
                      <m:r>
                        <a:rPr lang="id-ID" sz="2000" i="0"/>
                        <m:t>&lt;</m:t>
                      </m:r>
                      <m:r>
                        <a:rPr lang="id-ID" sz="2000" i="1"/>
                        <m:t>𝑡</m:t>
                      </m:r>
                      <m:r>
                        <a:rPr lang="id-ID" sz="2000" i="0"/>
                        <m:t>&lt;</m:t>
                      </m:r>
                      <m:sSub>
                        <m:sSubPr>
                          <m:ctrlPr>
                            <a:rPr lang="id-ID" sz="2000" i="1"/>
                          </m:ctrlPr>
                        </m:sSubPr>
                        <m:e>
                          <m:r>
                            <a:rPr lang="id-ID" sz="2000" i="0"/>
                            <m:t>2</m:t>
                          </m:r>
                          <m:r>
                            <a:rPr lang="id-ID" sz="2000" i="1"/>
                            <m:t>𝑋</m:t>
                          </m:r>
                        </m:e>
                        <m:sub>
                          <m:r>
                            <a:rPr lang="id-ID" sz="2000" i="0"/>
                            <m:t>4</m:t>
                          </m:r>
                        </m:sub>
                      </m:sSub>
                      <m:r>
                        <a:rPr lang="id-ID" sz="2000" i="0"/>
                        <m:t>,  </m:t>
                      </m:r>
                      <m:r>
                        <a:rPr lang="id-ID" sz="2000" i="1"/>
                        <m:t>𝑆𝐻</m:t>
                      </m:r>
                      <m:r>
                        <a:rPr lang="id-ID" sz="2000" i="0"/>
                        <m:t>2</m:t>
                      </m:r>
                      <m:d>
                        <m:dPr>
                          <m:ctrlPr>
                            <a:rPr lang="id-ID" sz="2000" i="1"/>
                          </m:ctrlPr>
                        </m:dPr>
                        <m:e>
                          <m:r>
                            <a:rPr lang="id-ID" sz="2000" i="1"/>
                            <m:t>𝑡</m:t>
                          </m:r>
                        </m:e>
                      </m:d>
                      <m:r>
                        <a:rPr lang="id-ID" sz="2000" i="0"/>
                        <m:t>=1−</m:t>
                      </m:r>
                      <m:sSup>
                        <m:sSupPr>
                          <m:ctrlPr>
                            <a:rPr lang="id-ID" sz="2000" i="1"/>
                          </m:ctrlPr>
                        </m:sSupPr>
                        <m:e>
                          <m:f>
                            <m:fPr>
                              <m:ctrlPr>
                                <a:rPr lang="id-ID" sz="2000" i="1"/>
                              </m:ctrlPr>
                            </m:fPr>
                            <m:num>
                              <m:r>
                                <a:rPr lang="id-ID" sz="2000" i="0"/>
                                <m:t>1</m:t>
                              </m:r>
                            </m:num>
                            <m:den>
                              <m:r>
                                <a:rPr lang="id-ID" sz="2000" i="0"/>
                                <m:t>2</m:t>
                              </m:r>
                            </m:den>
                          </m:f>
                          <m:d>
                            <m:dPr>
                              <m:ctrlPr>
                                <a:rPr lang="id-ID" sz="2000" i="1"/>
                              </m:ctrlPr>
                            </m:dPr>
                            <m:e>
                              <m:r>
                                <a:rPr lang="id-ID" sz="2000" i="0"/>
                                <m:t>2−</m:t>
                              </m:r>
                              <m:f>
                                <m:fPr>
                                  <m:ctrlPr>
                                    <a:rPr lang="id-ID" sz="2000" i="1"/>
                                  </m:ctrlPr>
                                </m:fPr>
                                <m:num>
                                  <m:r>
                                    <a:rPr lang="id-ID" sz="2000" i="1"/>
                                    <m:t>𝑡</m:t>
                                  </m:r>
                                </m:num>
                                <m:den>
                                  <m:sSub>
                                    <m:sSubPr>
                                      <m:ctrlPr>
                                        <a:rPr lang="id-ID" sz="2000" i="1"/>
                                      </m:ctrlPr>
                                    </m:sSubPr>
                                    <m:e>
                                      <m:r>
                                        <a:rPr lang="id-ID" sz="2000" i="1"/>
                                        <m:t>𝑋</m:t>
                                      </m:r>
                                    </m:e>
                                    <m:sub>
                                      <m:r>
                                        <a:rPr lang="id-ID" sz="2000" i="0"/>
                                        <m:t>4</m:t>
                                      </m:r>
                                    </m:sub>
                                  </m:sSub>
                                </m:den>
                              </m:f>
                            </m:e>
                          </m:d>
                        </m:e>
                        <m:sup>
                          <m:f>
                            <m:fPr>
                              <m:ctrlPr>
                                <a:rPr lang="id-ID" sz="2000" i="1"/>
                              </m:ctrlPr>
                            </m:fPr>
                            <m:num>
                              <m:r>
                                <a:rPr lang="id-ID" sz="2000" i="0"/>
                                <m:t>5</m:t>
                              </m:r>
                            </m:num>
                            <m:den>
                              <m:r>
                                <a:rPr lang="id-ID" sz="2000" i="0"/>
                                <m:t>2</m:t>
                              </m:r>
                            </m:den>
                          </m:f>
                        </m:sup>
                      </m:sSup>
                    </m:oMath>
                  </m:oMathPara>
                </a14:m>
                <a:endParaRPr lang="id-ID" sz="2000" dirty="0"/>
              </a:p>
            </p:txBody>
          </p:sp>
        </mc:Choice>
        <mc:Fallback>
          <p:sp>
            <p:nvSpPr>
              <p:cNvPr id="21" name="Rectangle 20"/>
              <p:cNvSpPr>
                <a:spLocks noRot="1" noChangeAspect="1" noMove="1" noResize="1" noEditPoints="1" noAdjustHandles="1" noChangeArrowheads="1" noChangeShapeType="1" noTextEdit="1"/>
              </p:cNvSpPr>
              <p:nvPr/>
            </p:nvSpPr>
            <p:spPr>
              <a:xfrm>
                <a:off x="7157224" y="4300919"/>
                <a:ext cx="5034776" cy="958789"/>
              </a:xfrm>
              <a:prstGeom prst="rect">
                <a:avLst/>
              </a:prstGeom>
              <a:blipFill>
                <a:blip r:embed="rId5"/>
                <a:stretch>
                  <a:fillRect/>
                </a:stretch>
              </a:blipFill>
            </p:spPr>
            <p:txBody>
              <a:bodyPr/>
              <a:lstStyle/>
              <a:p>
                <a:r>
                  <a:rPr lang="id-ID">
                    <a:noFill/>
                  </a:rPr>
                  <a:t> </a:t>
                </a:r>
              </a:p>
            </p:txBody>
          </p:sp>
        </mc:Fallback>
      </mc:AlternateContent>
      <p:sp>
        <p:nvSpPr>
          <p:cNvPr id="22" name="Rectangle 21"/>
          <p:cNvSpPr/>
          <p:nvPr/>
        </p:nvSpPr>
        <p:spPr>
          <a:xfrm>
            <a:off x="807974" y="5510996"/>
            <a:ext cx="1925527" cy="400110"/>
          </a:xfrm>
          <a:prstGeom prst="rect">
            <a:avLst/>
          </a:prstGeom>
        </p:spPr>
        <p:txBody>
          <a:bodyPr wrap="none">
            <a:spAutoFit/>
          </a:bodyPr>
          <a:lstStyle/>
          <a:p>
            <a:r>
              <a:rPr lang="en-US" sz="2000" dirty="0" smtClean="0">
                <a:solidFill>
                  <a:srgbClr val="000000"/>
                </a:solidFill>
                <a:ea typeface="Times New Roman" panose="02020603050405020304" pitchFamily="18" charset="0"/>
                <a:cs typeface="Times New Roman" panose="02020603050405020304" pitchFamily="18" charset="0"/>
              </a:rPr>
              <a:t>t </a:t>
            </a:r>
            <a:r>
              <a:rPr lang="en-US" sz="2000" dirty="0">
                <a:solidFill>
                  <a:srgbClr val="000000"/>
                </a:solidFill>
                <a:ea typeface="Times New Roman" panose="02020603050405020304" pitchFamily="18" charset="0"/>
                <a:cs typeface="Times New Roman" panose="02020603050405020304" pitchFamily="18" charset="0"/>
              </a:rPr>
              <a:t>≥ X4, SH2(</a:t>
            </a:r>
            <a:r>
              <a:rPr lang="en-US" sz="2000" i="1" dirty="0">
                <a:solidFill>
                  <a:srgbClr val="000000"/>
                </a:solidFill>
                <a:ea typeface="Times New Roman" panose="02020603050405020304" pitchFamily="18" charset="0"/>
                <a:cs typeface="Times New Roman" panose="02020603050405020304" pitchFamily="18" charset="0"/>
              </a:rPr>
              <a:t>t</a:t>
            </a:r>
            <a:r>
              <a:rPr lang="en-US" sz="2000" dirty="0">
                <a:solidFill>
                  <a:srgbClr val="000000"/>
                </a:solidFill>
                <a:ea typeface="Times New Roman" panose="02020603050405020304" pitchFamily="18" charset="0"/>
                <a:cs typeface="Times New Roman" panose="02020603050405020304" pitchFamily="18" charset="0"/>
              </a:rPr>
              <a:t>) = 1</a:t>
            </a:r>
            <a:endParaRPr lang="id-ID" sz="2000" dirty="0"/>
          </a:p>
        </p:txBody>
      </p:sp>
    </p:spTree>
    <p:extLst>
      <p:ext uri="{BB962C8B-B14F-4D97-AF65-F5344CB8AC3E}">
        <p14:creationId xmlns:p14="http://schemas.microsoft.com/office/powerpoint/2010/main" val="1115400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14375" y="217680"/>
            <a:ext cx="11068434" cy="892470"/>
          </a:xfrm>
        </p:spPr>
        <p:txBody>
          <a:bodyPr/>
          <a:lstStyle/>
          <a:p>
            <a:r>
              <a:rPr lang="id-ID" b="1" dirty="0" smtClean="0">
                <a:latin typeface="+mn-lt"/>
              </a:rPr>
              <a:t>Tahapan </a:t>
            </a:r>
            <a:r>
              <a:rPr lang="id-ID" b="1" dirty="0" smtClean="0">
                <a:solidFill>
                  <a:srgbClr val="99CB38"/>
                </a:solidFill>
                <a:latin typeface="+mn-lt"/>
              </a:rPr>
              <a:t>Penelitian</a:t>
            </a:r>
            <a:endParaRPr lang="id-ID" b="1" dirty="0">
              <a:solidFill>
                <a:srgbClr val="99CB38"/>
              </a:solidFill>
              <a:latin typeface="+mn-lt"/>
            </a:endParaRPr>
          </a:p>
        </p:txBody>
      </p:sp>
      <p:sp>
        <p:nvSpPr>
          <p:cNvPr id="8" name="Rounded Rectangle 7"/>
          <p:cNvSpPr/>
          <p:nvPr/>
        </p:nvSpPr>
        <p:spPr>
          <a:xfrm>
            <a:off x="11163684" y="6255335"/>
            <a:ext cx="619125" cy="466725"/>
          </a:xfrm>
          <a:prstGeom prst="roundRect">
            <a:avLst/>
          </a:prstGeom>
          <a:solidFill>
            <a:srgbClr val="9ACC39"/>
          </a:solidFill>
          <a:ln>
            <a:solidFill>
              <a:srgbClr val="9ACC39"/>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t>24</a:t>
            </a:r>
            <a:endParaRPr lang="id-ID" b="1" dirty="0"/>
          </a:p>
        </p:txBody>
      </p:sp>
      <p:sp>
        <p:nvSpPr>
          <p:cNvPr id="9" name="Rectangle 8"/>
          <p:cNvSpPr/>
          <p:nvPr/>
        </p:nvSpPr>
        <p:spPr>
          <a:xfrm>
            <a:off x="180975" y="6350197"/>
            <a:ext cx="11601834" cy="307777"/>
          </a:xfrm>
          <a:prstGeom prst="rect">
            <a:avLst/>
          </a:prstGeom>
        </p:spPr>
        <p:txBody>
          <a:bodyPr wrap="square">
            <a:spAutoFit/>
          </a:bodyPr>
          <a:lstStyle/>
          <a:p>
            <a:r>
              <a:rPr lang="id-ID" sz="1400" b="1" dirty="0" smtClean="0">
                <a:solidFill>
                  <a:schemeClr val="bg1">
                    <a:lumMod val="50000"/>
                  </a:schemeClr>
                </a:solidFill>
                <a:latin typeface="Calibri" panose="020F0502020204030204" pitchFamily="34" charset="0"/>
                <a:cs typeface="Calibri" panose="020F0502020204030204" pitchFamily="34" charset="0"/>
              </a:rPr>
              <a:t>Kamis, 18 </a:t>
            </a:r>
            <a:r>
              <a:rPr lang="id-ID" sz="1400" b="1" dirty="0">
                <a:solidFill>
                  <a:schemeClr val="bg1">
                    <a:lumMod val="50000"/>
                  </a:schemeClr>
                </a:solidFill>
                <a:latin typeface="Calibri" panose="020F0502020204030204" pitchFamily="34" charset="0"/>
                <a:cs typeface="Calibri" panose="020F0502020204030204" pitchFamily="34" charset="0"/>
              </a:rPr>
              <a:t>Oktober </a:t>
            </a:r>
            <a:r>
              <a:rPr lang="id-ID" sz="1400" b="1" dirty="0" smtClean="0">
                <a:solidFill>
                  <a:schemeClr val="bg1">
                    <a:lumMod val="50000"/>
                  </a:schemeClr>
                </a:solidFill>
                <a:latin typeface="Calibri" panose="020F0502020204030204" pitchFamily="34" charset="0"/>
                <a:cs typeface="Calibri" panose="020F0502020204030204" pitchFamily="34" charset="0"/>
              </a:rPr>
              <a:t>2018</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id-ID" sz="1400" b="1" dirty="0" smtClean="0">
                <a:solidFill>
                  <a:schemeClr val="bg1">
                    <a:lumMod val="50000"/>
                  </a:schemeClr>
                </a:solidFill>
                <a:latin typeface="Calibri" panose="020F0502020204030204" pitchFamily="34" charset="0"/>
                <a:cs typeface="Calibri" panose="020F0502020204030204" pitchFamily="34" charset="0"/>
              </a:rPr>
              <a:t>Kolokium Magister Ilmu Komputer Kelas Reguler</a:t>
            </a:r>
            <a:endParaRPr lang="id-ID" sz="1400" b="1" dirty="0">
              <a:solidFill>
                <a:schemeClr val="bg1">
                  <a:lumMod val="50000"/>
                </a:schemeClr>
              </a:solidFill>
              <a:latin typeface="Calibri" panose="020F0502020204030204" pitchFamily="34" charset="0"/>
              <a:cs typeface="Calibri" panose="020F0502020204030204" pitchFamily="34" charset="0"/>
            </a:endParaRPr>
          </a:p>
        </p:txBody>
      </p:sp>
      <p:grpSp>
        <p:nvGrpSpPr>
          <p:cNvPr id="18" name="Group 17"/>
          <p:cNvGrpSpPr/>
          <p:nvPr/>
        </p:nvGrpSpPr>
        <p:grpSpPr>
          <a:xfrm>
            <a:off x="333376" y="382928"/>
            <a:ext cx="133350" cy="541480"/>
            <a:chOff x="317656" y="371475"/>
            <a:chExt cx="157163" cy="638175"/>
          </a:xfrm>
        </p:grpSpPr>
        <p:sp>
          <p:nvSpPr>
            <p:cNvPr id="16" name="Rectangle 15"/>
            <p:cNvSpPr/>
            <p:nvPr/>
          </p:nvSpPr>
          <p:spPr>
            <a:xfrm flipH="1">
              <a:off x="369569" y="371475"/>
              <a:ext cx="45719" cy="638175"/>
            </a:xfrm>
            <a:prstGeom prst="rect">
              <a:avLst/>
            </a:prstGeom>
            <a:solidFill>
              <a:srgbClr val="99CB38"/>
            </a:solidFill>
            <a:ln>
              <a:solidFill>
                <a:srgbClr val="99C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317656" y="614362"/>
              <a:ext cx="157163" cy="157163"/>
            </a:xfrm>
            <a:prstGeom prst="ellipse">
              <a:avLst/>
            </a:prstGeom>
            <a:solidFill>
              <a:srgbClr val="62A637"/>
            </a:solidFill>
            <a:ln>
              <a:solidFill>
                <a:srgbClr val="62A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 name="Rectangle 1"/>
          <p:cNvSpPr/>
          <p:nvPr/>
        </p:nvSpPr>
        <p:spPr>
          <a:xfrm>
            <a:off x="714375" y="1633051"/>
            <a:ext cx="9701349" cy="400110"/>
          </a:xfrm>
          <a:prstGeom prst="rect">
            <a:avLst/>
          </a:prstGeom>
        </p:spPr>
        <p:txBody>
          <a:bodyPr wrap="square">
            <a:spAutoFit/>
          </a:bodyPr>
          <a:lstStyle/>
          <a:p>
            <a:r>
              <a:rPr lang="en-US" sz="2000" dirty="0" err="1"/>
              <a:t>Perhitungan</a:t>
            </a:r>
            <a:r>
              <a:rPr lang="en-US" sz="2000" dirty="0"/>
              <a:t> Model GR4J </a:t>
            </a:r>
            <a:r>
              <a:rPr lang="en-US" sz="2000" dirty="0" err="1"/>
              <a:t>dirumuskan</a:t>
            </a:r>
            <a:r>
              <a:rPr lang="en-US" sz="2000" dirty="0"/>
              <a:t> </a:t>
            </a:r>
            <a:r>
              <a:rPr lang="en-US" sz="2000" dirty="0" err="1"/>
              <a:t>sebagai</a:t>
            </a:r>
            <a:r>
              <a:rPr lang="en-US" sz="2000" dirty="0"/>
              <a:t> </a:t>
            </a:r>
            <a:r>
              <a:rPr lang="en-US" sz="2000" dirty="0" err="1"/>
              <a:t>berikut</a:t>
            </a:r>
            <a:r>
              <a:rPr lang="en-US" sz="2000" dirty="0"/>
              <a:t> </a:t>
            </a:r>
            <a:r>
              <a:rPr lang="en-US" sz="2000" dirty="0" smtClean="0"/>
              <a:t>(</a:t>
            </a:r>
            <a:r>
              <a:rPr lang="en-US" sz="2000" dirty="0"/>
              <a:t>Perrin </a:t>
            </a:r>
            <a:r>
              <a:rPr lang="en-US" sz="2000" i="1" dirty="0"/>
              <a:t>et al</a:t>
            </a:r>
            <a:r>
              <a:rPr lang="en-US" sz="2000" dirty="0"/>
              <a:t>. 2003</a:t>
            </a:r>
            <a:r>
              <a:rPr lang="en-US" sz="2000" dirty="0" smtClean="0"/>
              <a:t>).</a:t>
            </a:r>
          </a:p>
        </p:txBody>
      </p:sp>
      <p:sp>
        <p:nvSpPr>
          <p:cNvPr id="23" name="Title 1"/>
          <p:cNvSpPr txBox="1">
            <a:spLocks/>
          </p:cNvSpPr>
          <p:nvPr/>
        </p:nvSpPr>
        <p:spPr>
          <a:xfrm>
            <a:off x="333376" y="1096350"/>
            <a:ext cx="11449433" cy="5247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solidFill>
                  <a:srgbClr val="99CB38"/>
                </a:solidFill>
                <a:latin typeface="+mn-lt"/>
              </a:rPr>
              <a:t>Model GR4J</a:t>
            </a:r>
            <a:endParaRPr lang="id-ID" sz="3600" b="1" dirty="0">
              <a:solidFill>
                <a:srgbClr val="9ACC39"/>
              </a:solidFill>
              <a:latin typeface="+mn-lt"/>
            </a:endParaRPr>
          </a:p>
        </p:txBody>
      </p:sp>
      <mc:AlternateContent xmlns:mc="http://schemas.openxmlformats.org/markup-compatibility/2006">
        <mc:Choice xmlns:a14="http://schemas.microsoft.com/office/drawing/2010/main" Requires="a14">
          <p:sp>
            <p:nvSpPr>
              <p:cNvPr id="3" name="Rectangle 2"/>
              <p:cNvSpPr/>
              <p:nvPr/>
            </p:nvSpPr>
            <p:spPr>
              <a:xfrm>
                <a:off x="3010092" y="2128023"/>
                <a:ext cx="6096000" cy="904735"/>
              </a:xfrm>
              <a:prstGeom prst="rect">
                <a:avLst/>
              </a:prstGeom>
            </p:spPr>
            <p:txBody>
              <a:bodyPr>
                <a:spAutoFit/>
              </a:bodyPr>
              <a:lstStyle/>
              <a:p>
                <a:pPr algn="just">
                  <a:spcAft>
                    <a:spcPts val="600"/>
                  </a:spcAft>
                </a:pPr>
                <a14:m>
                  <m:oMathPara xmlns:m="http://schemas.openxmlformats.org/officeDocument/2006/math">
                    <m:oMathParaPr>
                      <m:jc m:val="centerGroup"/>
                    </m:oMathParaPr>
                    <m:oMath xmlns:m="http://schemas.openxmlformats.org/officeDocument/2006/math">
                      <m:r>
                        <a:rPr lang="en-US" sz="2000" i="1">
                          <a:solidFill>
                            <a:srgbClr val="000000"/>
                          </a:solidFill>
                          <a:ea typeface="MS Mincho" panose="02020609040205080304" pitchFamily="49" charset="-128"/>
                          <a:cs typeface="Times New Roman" panose="02020603050405020304" pitchFamily="18" charset="0"/>
                        </a:rPr>
                        <m:t>𝑈𝐻</m:t>
                      </m:r>
                      <m:r>
                        <a:rPr lang="en-US" sz="2000" i="1">
                          <a:solidFill>
                            <a:srgbClr val="000000"/>
                          </a:solidFill>
                          <a:ea typeface="MS Mincho" panose="02020609040205080304" pitchFamily="49" charset="-128"/>
                          <a:cs typeface="Times New Roman" panose="02020603050405020304" pitchFamily="18" charset="0"/>
                        </a:rPr>
                        <m:t>1=</m:t>
                      </m:r>
                      <m:sSub>
                        <m:sSubPr>
                          <m:ctrlPr>
                            <a:rPr lang="en-US" sz="2000" i="1">
                              <a:solidFill>
                                <a:srgbClr val="000000"/>
                              </a:solidFill>
                              <a:ea typeface="MS Mincho" panose="02020609040205080304" pitchFamily="49" charset="-128"/>
                              <a:cs typeface="Times New Roman" panose="02020603050405020304" pitchFamily="18" charset="0"/>
                            </a:rPr>
                          </m:ctrlPr>
                        </m:sSubPr>
                        <m:e>
                          <m:r>
                            <a:rPr lang="en-US" sz="2000" i="1">
                              <a:solidFill>
                                <a:srgbClr val="000000"/>
                              </a:solidFill>
                              <a:ea typeface="MS Mincho" panose="02020609040205080304" pitchFamily="49" charset="-128"/>
                              <a:cs typeface="Times New Roman" panose="02020603050405020304" pitchFamily="18" charset="0"/>
                            </a:rPr>
                            <m:t>𝑆𝐻</m:t>
                          </m:r>
                          <m:r>
                            <a:rPr lang="en-US" sz="2000" i="1">
                              <a:solidFill>
                                <a:srgbClr val="000000"/>
                              </a:solidFill>
                              <a:ea typeface="MS Mincho" panose="02020609040205080304" pitchFamily="49" charset="-128"/>
                              <a:cs typeface="Times New Roman" panose="02020603050405020304" pitchFamily="18" charset="0"/>
                            </a:rPr>
                            <m:t>1</m:t>
                          </m:r>
                        </m:e>
                        <m:sub>
                          <m:r>
                            <a:rPr lang="en-US" sz="2000" i="1">
                              <a:solidFill>
                                <a:srgbClr val="000000"/>
                              </a:solidFill>
                              <a:ea typeface="MS Mincho" panose="02020609040205080304" pitchFamily="49" charset="-128"/>
                              <a:cs typeface="Times New Roman" panose="02020603050405020304" pitchFamily="18" charset="0"/>
                            </a:rPr>
                            <m:t>𝐽</m:t>
                          </m:r>
                        </m:sub>
                      </m:sSub>
                      <m:r>
                        <a:rPr lang="en-US" sz="2000" i="1">
                          <a:solidFill>
                            <a:srgbClr val="000000"/>
                          </a:solidFill>
                          <a:ea typeface="MS Mincho" panose="02020609040205080304" pitchFamily="49" charset="-128"/>
                          <a:cs typeface="Times New Roman" panose="02020603050405020304" pitchFamily="18" charset="0"/>
                        </a:rPr>
                        <m:t>−</m:t>
                      </m:r>
                      <m:sSub>
                        <m:sSubPr>
                          <m:ctrlPr>
                            <a:rPr lang="en-US" sz="2000" i="1">
                              <a:solidFill>
                                <a:srgbClr val="000000"/>
                              </a:solidFill>
                              <a:ea typeface="MS Mincho" panose="02020609040205080304" pitchFamily="49" charset="-128"/>
                              <a:cs typeface="Times New Roman" panose="02020603050405020304" pitchFamily="18" charset="0"/>
                            </a:rPr>
                          </m:ctrlPr>
                        </m:sSubPr>
                        <m:e>
                          <m:r>
                            <a:rPr lang="en-US" sz="2000" i="1">
                              <a:solidFill>
                                <a:srgbClr val="000000"/>
                              </a:solidFill>
                              <a:ea typeface="MS Mincho" panose="02020609040205080304" pitchFamily="49" charset="-128"/>
                              <a:cs typeface="Times New Roman" panose="02020603050405020304" pitchFamily="18" charset="0"/>
                            </a:rPr>
                            <m:t>𝑆𝐻</m:t>
                          </m:r>
                          <m:r>
                            <a:rPr lang="en-US" sz="2000" i="1">
                              <a:solidFill>
                                <a:srgbClr val="000000"/>
                              </a:solidFill>
                              <a:ea typeface="MS Mincho" panose="02020609040205080304" pitchFamily="49" charset="-128"/>
                              <a:cs typeface="Times New Roman" panose="02020603050405020304" pitchFamily="18" charset="0"/>
                            </a:rPr>
                            <m:t>1</m:t>
                          </m:r>
                        </m:e>
                        <m:sub>
                          <m:r>
                            <a:rPr lang="en-US" sz="2000" i="1">
                              <a:solidFill>
                                <a:srgbClr val="000000"/>
                              </a:solidFill>
                              <a:ea typeface="MS Mincho" panose="02020609040205080304" pitchFamily="49" charset="-128"/>
                              <a:cs typeface="Times New Roman" panose="02020603050405020304" pitchFamily="18" charset="0"/>
                            </a:rPr>
                            <m:t>𝐽</m:t>
                          </m:r>
                          <m:r>
                            <a:rPr lang="en-US" sz="2000" i="1">
                              <a:solidFill>
                                <a:srgbClr val="000000"/>
                              </a:solidFill>
                              <a:ea typeface="MS Mincho" panose="02020609040205080304" pitchFamily="49" charset="-128"/>
                              <a:cs typeface="Times New Roman" panose="02020603050405020304" pitchFamily="18" charset="0"/>
                            </a:rPr>
                            <m:t>−1</m:t>
                          </m:r>
                        </m:sub>
                      </m:sSub>
                    </m:oMath>
                  </m:oMathPara>
                </a14:m>
                <a:endParaRPr lang="en-US" sz="2000" dirty="0">
                  <a:ea typeface="MS Mincho" panose="02020609040205080304" pitchFamily="49" charset="-128"/>
                  <a:cs typeface="Arial" panose="020B0604020202020204" pitchFamily="34" charset="0"/>
                </a:endParaRPr>
              </a:p>
              <a:p>
                <a:pPr algn="just">
                  <a:spcAft>
                    <a:spcPts val="600"/>
                  </a:spcAft>
                </a:pPr>
                <a14:m>
                  <m:oMathPara xmlns:m="http://schemas.openxmlformats.org/officeDocument/2006/math">
                    <m:oMathParaPr>
                      <m:jc m:val="centerGroup"/>
                    </m:oMathParaPr>
                    <m:oMath xmlns:m="http://schemas.openxmlformats.org/officeDocument/2006/math">
                      <m:r>
                        <a:rPr lang="en-US" sz="2000" i="1">
                          <a:solidFill>
                            <a:srgbClr val="000000"/>
                          </a:solidFill>
                          <a:ea typeface="MS Mincho" panose="02020609040205080304" pitchFamily="49" charset="-128"/>
                          <a:cs typeface="Times New Roman" panose="02020603050405020304" pitchFamily="18" charset="0"/>
                        </a:rPr>
                        <m:t>𝑈𝐻</m:t>
                      </m:r>
                      <m:r>
                        <a:rPr lang="en-US" sz="2000" i="1">
                          <a:solidFill>
                            <a:srgbClr val="000000"/>
                          </a:solidFill>
                          <a:ea typeface="MS Mincho" panose="02020609040205080304" pitchFamily="49" charset="-128"/>
                          <a:cs typeface="Times New Roman" panose="02020603050405020304" pitchFamily="18" charset="0"/>
                        </a:rPr>
                        <m:t>1=</m:t>
                      </m:r>
                      <m:sSub>
                        <m:sSubPr>
                          <m:ctrlPr>
                            <a:rPr lang="en-US" sz="2000" i="1">
                              <a:solidFill>
                                <a:srgbClr val="000000"/>
                              </a:solidFill>
                              <a:ea typeface="MS Mincho" panose="02020609040205080304" pitchFamily="49" charset="-128"/>
                              <a:cs typeface="Times New Roman" panose="02020603050405020304" pitchFamily="18" charset="0"/>
                            </a:rPr>
                          </m:ctrlPr>
                        </m:sSubPr>
                        <m:e>
                          <m:r>
                            <a:rPr lang="en-US" sz="2000" i="1">
                              <a:solidFill>
                                <a:srgbClr val="000000"/>
                              </a:solidFill>
                              <a:ea typeface="MS Mincho" panose="02020609040205080304" pitchFamily="49" charset="-128"/>
                              <a:cs typeface="Times New Roman" panose="02020603050405020304" pitchFamily="18" charset="0"/>
                            </a:rPr>
                            <m:t>𝑆𝐻</m:t>
                          </m:r>
                          <m:r>
                            <a:rPr lang="en-US" sz="2000" i="1">
                              <a:solidFill>
                                <a:srgbClr val="000000"/>
                              </a:solidFill>
                              <a:ea typeface="MS Mincho" panose="02020609040205080304" pitchFamily="49" charset="-128"/>
                              <a:cs typeface="Times New Roman" panose="02020603050405020304" pitchFamily="18" charset="0"/>
                            </a:rPr>
                            <m:t>1</m:t>
                          </m:r>
                        </m:e>
                        <m:sub>
                          <m:r>
                            <a:rPr lang="en-US" sz="2000" i="1">
                              <a:solidFill>
                                <a:srgbClr val="000000"/>
                              </a:solidFill>
                              <a:ea typeface="MS Mincho" panose="02020609040205080304" pitchFamily="49" charset="-128"/>
                              <a:cs typeface="Times New Roman" panose="02020603050405020304" pitchFamily="18" charset="0"/>
                            </a:rPr>
                            <m:t>𝐽</m:t>
                          </m:r>
                        </m:sub>
                      </m:sSub>
                      <m:r>
                        <a:rPr lang="en-US" sz="2000" i="1">
                          <a:solidFill>
                            <a:srgbClr val="000000"/>
                          </a:solidFill>
                          <a:ea typeface="MS Mincho" panose="02020609040205080304" pitchFamily="49" charset="-128"/>
                          <a:cs typeface="Times New Roman" panose="02020603050405020304" pitchFamily="18" charset="0"/>
                        </a:rPr>
                        <m:t>−</m:t>
                      </m:r>
                      <m:sSub>
                        <m:sSubPr>
                          <m:ctrlPr>
                            <a:rPr lang="en-US" sz="2000" i="1">
                              <a:solidFill>
                                <a:srgbClr val="000000"/>
                              </a:solidFill>
                              <a:ea typeface="MS Mincho" panose="02020609040205080304" pitchFamily="49" charset="-128"/>
                              <a:cs typeface="Times New Roman" panose="02020603050405020304" pitchFamily="18" charset="0"/>
                            </a:rPr>
                          </m:ctrlPr>
                        </m:sSubPr>
                        <m:e>
                          <m:r>
                            <a:rPr lang="en-US" sz="2000" i="1">
                              <a:solidFill>
                                <a:srgbClr val="000000"/>
                              </a:solidFill>
                              <a:ea typeface="MS Mincho" panose="02020609040205080304" pitchFamily="49" charset="-128"/>
                              <a:cs typeface="Times New Roman" panose="02020603050405020304" pitchFamily="18" charset="0"/>
                            </a:rPr>
                            <m:t>𝑆𝐻</m:t>
                          </m:r>
                          <m:r>
                            <a:rPr lang="en-US" sz="2000" i="1">
                              <a:solidFill>
                                <a:srgbClr val="000000"/>
                              </a:solidFill>
                              <a:ea typeface="MS Mincho" panose="02020609040205080304" pitchFamily="49" charset="-128"/>
                              <a:cs typeface="Times New Roman" panose="02020603050405020304" pitchFamily="18" charset="0"/>
                            </a:rPr>
                            <m:t>1</m:t>
                          </m:r>
                        </m:e>
                        <m:sub>
                          <m:r>
                            <a:rPr lang="en-US" sz="2000" i="1">
                              <a:solidFill>
                                <a:srgbClr val="000000"/>
                              </a:solidFill>
                              <a:ea typeface="MS Mincho" panose="02020609040205080304" pitchFamily="49" charset="-128"/>
                              <a:cs typeface="Times New Roman" panose="02020603050405020304" pitchFamily="18" charset="0"/>
                            </a:rPr>
                            <m:t>𝐽</m:t>
                          </m:r>
                          <m:r>
                            <a:rPr lang="en-US" sz="2000" i="1">
                              <a:solidFill>
                                <a:srgbClr val="000000"/>
                              </a:solidFill>
                              <a:ea typeface="MS Mincho" panose="02020609040205080304" pitchFamily="49" charset="-128"/>
                              <a:cs typeface="Times New Roman" panose="02020603050405020304" pitchFamily="18" charset="0"/>
                            </a:rPr>
                            <m:t>−1</m:t>
                          </m:r>
                        </m:sub>
                      </m:sSub>
                    </m:oMath>
                  </m:oMathPara>
                </a14:m>
                <a:endParaRPr lang="en-US" sz="2000" dirty="0">
                  <a:ea typeface="MS Mincho" panose="02020609040205080304" pitchFamily="49" charset="-128"/>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3010092" y="2128023"/>
                <a:ext cx="6096000" cy="904735"/>
              </a:xfrm>
              <a:prstGeom prst="rect">
                <a:avLst/>
              </a:prstGeom>
              <a:blipFill>
                <a:blip r:embed="rId2"/>
                <a:stretch>
                  <a:fillRect/>
                </a:stretch>
              </a:blipFill>
            </p:spPr>
            <p:txBody>
              <a:bodyPr/>
              <a:lstStyle/>
              <a:p>
                <a:r>
                  <a:rPr lang="id-ID">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714375" y="3439409"/>
                <a:ext cx="1747979" cy="95263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id-ID" sz="2000" i="1"/>
                        <m:t>𝐹</m:t>
                      </m:r>
                      <m:r>
                        <a:rPr lang="id-ID" sz="2000" i="0"/>
                        <m:t>=</m:t>
                      </m:r>
                      <m:sSub>
                        <m:sSubPr>
                          <m:ctrlPr>
                            <a:rPr lang="id-ID" sz="2000" i="1"/>
                          </m:ctrlPr>
                        </m:sSubPr>
                        <m:e>
                          <m:r>
                            <a:rPr lang="id-ID" sz="2000" i="1"/>
                            <m:t>𝑋</m:t>
                          </m:r>
                        </m:e>
                        <m:sub>
                          <m:r>
                            <a:rPr lang="id-ID" sz="2000" i="0"/>
                            <m:t>2</m:t>
                          </m:r>
                        </m:sub>
                      </m:sSub>
                      <m:sSup>
                        <m:sSupPr>
                          <m:ctrlPr>
                            <a:rPr lang="id-ID" sz="2000" i="1"/>
                          </m:ctrlPr>
                        </m:sSupPr>
                        <m:e>
                          <m:d>
                            <m:dPr>
                              <m:ctrlPr>
                                <a:rPr lang="id-ID" sz="2000" i="1"/>
                              </m:ctrlPr>
                            </m:dPr>
                            <m:e>
                              <m:f>
                                <m:fPr>
                                  <m:ctrlPr>
                                    <a:rPr lang="id-ID" sz="2000" i="1"/>
                                  </m:ctrlPr>
                                </m:fPr>
                                <m:num>
                                  <m:r>
                                    <a:rPr lang="id-ID" sz="2000" i="1"/>
                                    <m:t>𝑅</m:t>
                                  </m:r>
                                </m:num>
                                <m:den>
                                  <m:sSub>
                                    <m:sSubPr>
                                      <m:ctrlPr>
                                        <a:rPr lang="id-ID" sz="2000" i="1"/>
                                      </m:ctrlPr>
                                    </m:sSubPr>
                                    <m:e>
                                      <m:r>
                                        <a:rPr lang="id-ID" sz="2000" i="1"/>
                                        <m:t>𝑋</m:t>
                                      </m:r>
                                    </m:e>
                                    <m:sub>
                                      <m:r>
                                        <a:rPr lang="id-ID" sz="2000" i="0"/>
                                        <m:t>2</m:t>
                                      </m:r>
                                    </m:sub>
                                  </m:sSub>
                                </m:den>
                              </m:f>
                            </m:e>
                          </m:d>
                        </m:e>
                        <m:sup>
                          <m:f>
                            <m:fPr>
                              <m:ctrlPr>
                                <a:rPr lang="id-ID" sz="2000" i="1"/>
                              </m:ctrlPr>
                            </m:fPr>
                            <m:num>
                              <m:r>
                                <a:rPr lang="id-ID" sz="2000" i="0"/>
                                <m:t>7</m:t>
                              </m:r>
                            </m:num>
                            <m:den>
                              <m:r>
                                <a:rPr lang="id-ID" sz="2000" i="0"/>
                                <m:t>2</m:t>
                              </m:r>
                            </m:den>
                          </m:f>
                        </m:sup>
                      </m:sSup>
                    </m:oMath>
                  </m:oMathPara>
                </a14:m>
                <a:endParaRPr lang="id-ID" sz="2000" dirty="0"/>
              </a:p>
            </p:txBody>
          </p:sp>
        </mc:Choice>
        <mc:Fallback>
          <p:sp>
            <p:nvSpPr>
              <p:cNvPr id="4" name="Rectangle 3"/>
              <p:cNvSpPr>
                <a:spLocks noRot="1" noChangeAspect="1" noMove="1" noResize="1" noEditPoints="1" noAdjustHandles="1" noChangeArrowheads="1" noChangeShapeType="1" noTextEdit="1"/>
              </p:cNvSpPr>
              <p:nvPr/>
            </p:nvSpPr>
            <p:spPr>
              <a:xfrm>
                <a:off x="714375" y="3439409"/>
                <a:ext cx="1747979" cy="952633"/>
              </a:xfrm>
              <a:prstGeom prst="rect">
                <a:avLst/>
              </a:prstGeom>
              <a:blipFill>
                <a:blip r:embed="rId3"/>
                <a:stretch>
                  <a:fillRect/>
                </a:stretch>
              </a:blipFill>
            </p:spPr>
            <p:txBody>
              <a:bodyPr/>
              <a:lstStyle/>
              <a:p>
                <a:r>
                  <a:rPr lang="id-ID">
                    <a:noFill/>
                  </a:rPr>
                  <a:t> </a:t>
                </a:r>
              </a:p>
            </p:txBody>
          </p:sp>
        </mc:Fallback>
      </mc:AlternateContent>
      <p:sp>
        <p:nvSpPr>
          <p:cNvPr id="6" name="Rectangle 5"/>
          <p:cNvSpPr/>
          <p:nvPr/>
        </p:nvSpPr>
        <p:spPr>
          <a:xfrm>
            <a:off x="3010092" y="3824475"/>
            <a:ext cx="2174826" cy="400110"/>
          </a:xfrm>
          <a:prstGeom prst="rect">
            <a:avLst/>
          </a:prstGeom>
        </p:spPr>
        <p:txBody>
          <a:bodyPr wrap="none">
            <a:spAutoFit/>
          </a:bodyPr>
          <a:lstStyle/>
          <a:p>
            <a:pPr algn="ctr">
              <a:spcAft>
                <a:spcPts val="600"/>
              </a:spcAft>
            </a:pPr>
            <a:r>
              <a:rPr lang="id-ID" sz="2000" i="1" dirty="0">
                <a:solidFill>
                  <a:srgbClr val="000000"/>
                </a:solidFill>
                <a:ea typeface="MS Mincho" panose="02020609040205080304" pitchFamily="49" charset="-128"/>
                <a:cs typeface="Times New Roman" panose="02020603050405020304" pitchFamily="18" charset="0"/>
              </a:rPr>
              <a:t>R = </a:t>
            </a:r>
            <a:r>
              <a:rPr lang="id-ID" sz="2000" dirty="0">
                <a:solidFill>
                  <a:srgbClr val="000000"/>
                </a:solidFill>
                <a:ea typeface="MS Mincho" panose="02020609040205080304" pitchFamily="49" charset="-128"/>
                <a:cs typeface="Times New Roman" panose="02020603050405020304" pitchFamily="18" charset="0"/>
              </a:rPr>
              <a:t>max(0;</a:t>
            </a:r>
            <a:r>
              <a:rPr lang="id-ID" sz="2000" i="1" dirty="0">
                <a:solidFill>
                  <a:srgbClr val="000000"/>
                </a:solidFill>
                <a:ea typeface="MS Mincho" panose="02020609040205080304" pitchFamily="49" charset="-128"/>
                <a:cs typeface="Times New Roman" panose="02020603050405020304" pitchFamily="18" charset="0"/>
              </a:rPr>
              <a:t>R+Q9+F)</a:t>
            </a:r>
            <a:endParaRPr lang="en-US" sz="2000" dirty="0">
              <a:ea typeface="MS Mincho" panose="02020609040205080304" pitchFamily="49" charset="-128"/>
              <a:cs typeface="Arial" panose="020B0604020202020204" pitchFamily="34" charset="0"/>
            </a:endParaRPr>
          </a:p>
        </p:txBody>
      </p:sp>
      <mc:AlternateContent xmlns:mc="http://schemas.openxmlformats.org/markup-compatibility/2006">
        <mc:Choice xmlns:a14="http://schemas.microsoft.com/office/drawing/2010/main" Requires="a14">
          <p:sp>
            <p:nvSpPr>
              <p:cNvPr id="7" name="Rectangle 6"/>
              <p:cNvSpPr/>
              <p:nvPr/>
            </p:nvSpPr>
            <p:spPr>
              <a:xfrm>
                <a:off x="5732656" y="3352679"/>
                <a:ext cx="3403047" cy="107491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id-ID" sz="2000"/>
                          </m:ctrlPr>
                        </m:sSubPr>
                        <m:e>
                          <m:r>
                            <a:rPr lang="id-ID" sz="2000" i="1"/>
                            <m:t>𝑄</m:t>
                          </m:r>
                        </m:e>
                        <m:sub>
                          <m:r>
                            <a:rPr lang="id-ID" sz="2000" i="1"/>
                            <m:t>𝑟</m:t>
                          </m:r>
                        </m:sub>
                      </m:sSub>
                      <m:r>
                        <a:rPr lang="id-ID" sz="2000" i="0"/>
                        <m:t>=</m:t>
                      </m:r>
                      <m:r>
                        <a:rPr lang="id-ID" sz="2000" i="1"/>
                        <m:t>𝑅</m:t>
                      </m:r>
                      <m:d>
                        <m:dPr>
                          <m:begChr m:val="{"/>
                          <m:endChr m:val="}"/>
                          <m:ctrlPr>
                            <a:rPr lang="id-ID" sz="2000" i="1"/>
                          </m:ctrlPr>
                        </m:dPr>
                        <m:e>
                          <m:r>
                            <a:rPr lang="id-ID" sz="2000" i="0"/>
                            <m:t>1−</m:t>
                          </m:r>
                          <m:sSup>
                            <m:sSupPr>
                              <m:ctrlPr>
                                <a:rPr lang="id-ID" sz="2000" i="1"/>
                              </m:ctrlPr>
                            </m:sSupPr>
                            <m:e>
                              <m:d>
                                <m:dPr>
                                  <m:begChr m:val="["/>
                                  <m:endChr m:val="]"/>
                                  <m:ctrlPr>
                                    <a:rPr lang="id-ID" sz="2000" i="1"/>
                                  </m:ctrlPr>
                                </m:dPr>
                                <m:e>
                                  <m:r>
                                    <a:rPr lang="id-ID" sz="2000" i="0"/>
                                    <m:t>1+</m:t>
                                  </m:r>
                                  <m:sSup>
                                    <m:sSupPr>
                                      <m:ctrlPr>
                                        <a:rPr lang="id-ID" sz="2000" i="1"/>
                                      </m:ctrlPr>
                                    </m:sSupPr>
                                    <m:e>
                                      <m:d>
                                        <m:dPr>
                                          <m:ctrlPr>
                                            <a:rPr lang="id-ID" sz="2000" i="1"/>
                                          </m:ctrlPr>
                                        </m:dPr>
                                        <m:e>
                                          <m:f>
                                            <m:fPr>
                                              <m:ctrlPr>
                                                <a:rPr lang="id-ID" sz="2000" i="1"/>
                                              </m:ctrlPr>
                                            </m:fPr>
                                            <m:num>
                                              <m:r>
                                                <a:rPr lang="id-ID" sz="2000" i="1"/>
                                                <m:t>𝑅</m:t>
                                              </m:r>
                                            </m:num>
                                            <m:den>
                                              <m:sSub>
                                                <m:sSubPr>
                                                  <m:ctrlPr>
                                                    <a:rPr lang="id-ID" sz="2000" i="1"/>
                                                  </m:ctrlPr>
                                                </m:sSubPr>
                                                <m:e>
                                                  <m:r>
                                                    <a:rPr lang="id-ID" sz="2000" i="1"/>
                                                    <m:t>𝑥</m:t>
                                                  </m:r>
                                                </m:e>
                                                <m:sub>
                                                  <m:r>
                                                    <a:rPr lang="id-ID" sz="2000" i="0"/>
                                                    <m:t>3</m:t>
                                                  </m:r>
                                                </m:sub>
                                              </m:sSub>
                                            </m:den>
                                          </m:f>
                                        </m:e>
                                      </m:d>
                                    </m:e>
                                    <m:sup>
                                      <m:r>
                                        <a:rPr lang="id-ID" sz="2000" i="0"/>
                                        <m:t>4</m:t>
                                      </m:r>
                                    </m:sup>
                                  </m:sSup>
                                </m:e>
                              </m:d>
                            </m:e>
                            <m:sup>
                              <m:r>
                                <a:rPr lang="id-ID" sz="2000" i="0"/>
                                <m:t>−</m:t>
                              </m:r>
                              <m:f>
                                <m:fPr>
                                  <m:ctrlPr>
                                    <a:rPr lang="id-ID" sz="2000" i="1"/>
                                  </m:ctrlPr>
                                </m:fPr>
                                <m:num>
                                  <m:r>
                                    <a:rPr lang="id-ID" sz="2000" i="0"/>
                                    <m:t>1</m:t>
                                  </m:r>
                                </m:num>
                                <m:den>
                                  <m:r>
                                    <a:rPr lang="id-ID" sz="2000" i="0"/>
                                    <m:t>4</m:t>
                                  </m:r>
                                </m:den>
                              </m:f>
                            </m:sup>
                          </m:sSup>
                        </m:e>
                      </m:d>
                    </m:oMath>
                  </m:oMathPara>
                </a14:m>
                <a:endParaRPr lang="id-ID" sz="2000" dirty="0"/>
              </a:p>
            </p:txBody>
          </p:sp>
        </mc:Choice>
        <mc:Fallback>
          <p:sp>
            <p:nvSpPr>
              <p:cNvPr id="7" name="Rectangle 6"/>
              <p:cNvSpPr>
                <a:spLocks noRot="1" noChangeAspect="1" noMove="1" noResize="1" noEditPoints="1" noAdjustHandles="1" noChangeArrowheads="1" noChangeShapeType="1" noTextEdit="1"/>
              </p:cNvSpPr>
              <p:nvPr/>
            </p:nvSpPr>
            <p:spPr>
              <a:xfrm>
                <a:off x="5732656" y="3352679"/>
                <a:ext cx="3403047" cy="1074910"/>
              </a:xfrm>
              <a:prstGeom prst="rect">
                <a:avLst/>
              </a:prstGeom>
              <a:blipFill>
                <a:blip r:embed="rId4"/>
                <a:stretch>
                  <a:fillRect/>
                </a:stretch>
              </a:blipFill>
            </p:spPr>
            <p:txBody>
              <a:bodyPr/>
              <a:lstStyle/>
              <a:p>
                <a:r>
                  <a:rPr lang="id-ID">
                    <a:noFill/>
                  </a:rPr>
                  <a:t> </a:t>
                </a:r>
              </a:p>
            </p:txBody>
          </p:sp>
        </mc:Fallback>
      </mc:AlternateContent>
      <p:sp>
        <p:nvSpPr>
          <p:cNvPr id="24" name="Rectangle 23"/>
          <p:cNvSpPr/>
          <p:nvPr/>
        </p:nvSpPr>
        <p:spPr>
          <a:xfrm>
            <a:off x="9811232" y="3715671"/>
            <a:ext cx="1208984" cy="400110"/>
          </a:xfrm>
          <a:prstGeom prst="rect">
            <a:avLst/>
          </a:prstGeom>
        </p:spPr>
        <p:txBody>
          <a:bodyPr wrap="none">
            <a:spAutoFit/>
          </a:bodyPr>
          <a:lstStyle/>
          <a:p>
            <a:pPr algn="ctr">
              <a:spcAft>
                <a:spcPts val="600"/>
              </a:spcAft>
            </a:pPr>
            <a:r>
              <a:rPr lang="id-ID" sz="2000" i="1" dirty="0">
                <a:solidFill>
                  <a:srgbClr val="000000"/>
                </a:solidFill>
                <a:ea typeface="MS Mincho" panose="02020609040205080304" pitchFamily="49" charset="-128"/>
                <a:cs typeface="Times New Roman" panose="02020603050405020304" pitchFamily="18" charset="0"/>
              </a:rPr>
              <a:t>R = R – Qr</a:t>
            </a:r>
            <a:endParaRPr lang="en-US" sz="2000" dirty="0">
              <a:effectLst/>
              <a:ea typeface="MS Mincho" panose="02020609040205080304" pitchFamily="49" charset="-128"/>
              <a:cs typeface="Arial" panose="020B0604020202020204" pitchFamily="34" charset="0"/>
            </a:endParaRPr>
          </a:p>
        </p:txBody>
      </p:sp>
      <p:sp>
        <p:nvSpPr>
          <p:cNvPr id="25" name="Rectangle 24"/>
          <p:cNvSpPr/>
          <p:nvPr/>
        </p:nvSpPr>
        <p:spPr>
          <a:xfrm>
            <a:off x="3029925" y="4949772"/>
            <a:ext cx="2242152" cy="400110"/>
          </a:xfrm>
          <a:prstGeom prst="rect">
            <a:avLst/>
          </a:prstGeom>
        </p:spPr>
        <p:txBody>
          <a:bodyPr wrap="none">
            <a:spAutoFit/>
          </a:bodyPr>
          <a:lstStyle/>
          <a:p>
            <a:pPr algn="ctr">
              <a:spcAft>
                <a:spcPts val="600"/>
              </a:spcAft>
            </a:pPr>
            <a:r>
              <a:rPr lang="id-ID" sz="2000" i="1" dirty="0">
                <a:solidFill>
                  <a:srgbClr val="000000"/>
                </a:solidFill>
                <a:ea typeface="MS Mincho" panose="02020609040205080304" pitchFamily="49" charset="-128"/>
                <a:cs typeface="Times New Roman" panose="02020603050405020304" pitchFamily="18" charset="0"/>
              </a:rPr>
              <a:t>Qd  </a:t>
            </a:r>
            <a:r>
              <a:rPr lang="id-ID" sz="2000" dirty="0">
                <a:solidFill>
                  <a:srgbClr val="000000"/>
                </a:solidFill>
                <a:ea typeface="MS Mincho" panose="02020609040205080304" pitchFamily="49" charset="-128"/>
                <a:cs typeface="Times New Roman" panose="02020603050405020304" pitchFamily="18" charset="0"/>
              </a:rPr>
              <a:t>= max (0; </a:t>
            </a:r>
            <a:r>
              <a:rPr lang="id-ID" sz="2000" i="1" dirty="0">
                <a:solidFill>
                  <a:srgbClr val="000000"/>
                </a:solidFill>
                <a:ea typeface="MS Mincho" panose="02020609040205080304" pitchFamily="49" charset="-128"/>
                <a:cs typeface="Times New Roman" panose="02020603050405020304" pitchFamily="18" charset="0"/>
              </a:rPr>
              <a:t>Q1+F)</a:t>
            </a:r>
            <a:endParaRPr lang="en-US" sz="2000" dirty="0">
              <a:effectLst/>
              <a:ea typeface="MS Mincho" panose="02020609040205080304" pitchFamily="49" charset="-128"/>
              <a:cs typeface="Arial" panose="020B0604020202020204" pitchFamily="34" charset="0"/>
            </a:endParaRPr>
          </a:p>
        </p:txBody>
      </p:sp>
      <p:sp>
        <p:nvSpPr>
          <p:cNvPr id="26" name="Rectangle 25"/>
          <p:cNvSpPr/>
          <p:nvPr/>
        </p:nvSpPr>
        <p:spPr>
          <a:xfrm>
            <a:off x="5732656" y="4922018"/>
            <a:ext cx="1403333" cy="707886"/>
          </a:xfrm>
          <a:prstGeom prst="rect">
            <a:avLst/>
          </a:prstGeom>
        </p:spPr>
        <p:txBody>
          <a:bodyPr wrap="square">
            <a:spAutoFit/>
          </a:bodyPr>
          <a:lstStyle/>
          <a:p>
            <a:pPr algn="ctr"/>
            <a:r>
              <a:rPr lang="id-ID" sz="2000" i="1" dirty="0">
                <a:solidFill>
                  <a:srgbClr val="000000"/>
                </a:solidFill>
                <a:ea typeface="MS Mincho" panose="02020609040205080304" pitchFamily="49" charset="-128"/>
                <a:cs typeface="Times New Roman" panose="02020603050405020304" pitchFamily="18" charset="0"/>
              </a:rPr>
              <a:t>Q = Qr + Qd</a:t>
            </a:r>
            <a:endParaRPr lang="en-US" sz="2000" dirty="0">
              <a:ea typeface="MS Mincho" panose="02020609040205080304" pitchFamily="49" charset="-128"/>
              <a:cs typeface="Arial" panose="020B0604020202020204" pitchFamily="34" charset="0"/>
            </a:endParaRPr>
          </a:p>
          <a:p>
            <a:pPr algn="just"/>
            <a:r>
              <a:rPr lang="en-US" sz="2000" dirty="0">
                <a:ea typeface="Times New Roman" panose="02020603050405020304" pitchFamily="18" charset="0"/>
                <a:cs typeface="Times New Roman" panose="02020603050405020304" pitchFamily="18" charset="0"/>
              </a:rPr>
              <a:t> </a:t>
            </a:r>
            <a:endParaRPr lang="en-US" sz="2000" dirty="0">
              <a:effectLst/>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32046209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14375" y="217680"/>
            <a:ext cx="11068434" cy="892470"/>
          </a:xfrm>
        </p:spPr>
        <p:txBody>
          <a:bodyPr/>
          <a:lstStyle/>
          <a:p>
            <a:r>
              <a:rPr lang="id-ID" b="1" dirty="0" smtClean="0">
                <a:latin typeface="+mn-lt"/>
              </a:rPr>
              <a:t>Tahapan </a:t>
            </a:r>
            <a:r>
              <a:rPr lang="id-ID" b="1" dirty="0" smtClean="0">
                <a:solidFill>
                  <a:srgbClr val="99CB38"/>
                </a:solidFill>
                <a:latin typeface="+mn-lt"/>
              </a:rPr>
              <a:t>Penelitian</a:t>
            </a:r>
            <a:endParaRPr lang="id-ID" b="1" dirty="0">
              <a:solidFill>
                <a:srgbClr val="99CB38"/>
              </a:solidFill>
              <a:latin typeface="+mn-lt"/>
            </a:endParaRPr>
          </a:p>
        </p:txBody>
      </p:sp>
      <p:sp>
        <p:nvSpPr>
          <p:cNvPr id="8" name="Rounded Rectangle 7"/>
          <p:cNvSpPr/>
          <p:nvPr/>
        </p:nvSpPr>
        <p:spPr>
          <a:xfrm>
            <a:off x="11163684" y="6255335"/>
            <a:ext cx="619125" cy="466725"/>
          </a:xfrm>
          <a:prstGeom prst="roundRect">
            <a:avLst/>
          </a:prstGeom>
          <a:solidFill>
            <a:srgbClr val="9ACC39"/>
          </a:solidFill>
          <a:ln>
            <a:solidFill>
              <a:srgbClr val="9ACC39"/>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t>25</a:t>
            </a:r>
            <a:endParaRPr lang="id-ID" b="1" dirty="0"/>
          </a:p>
        </p:txBody>
      </p:sp>
      <p:sp>
        <p:nvSpPr>
          <p:cNvPr id="9" name="Rectangle 8"/>
          <p:cNvSpPr/>
          <p:nvPr/>
        </p:nvSpPr>
        <p:spPr>
          <a:xfrm>
            <a:off x="180975" y="6350197"/>
            <a:ext cx="11601834" cy="307777"/>
          </a:xfrm>
          <a:prstGeom prst="rect">
            <a:avLst/>
          </a:prstGeom>
        </p:spPr>
        <p:txBody>
          <a:bodyPr wrap="square">
            <a:spAutoFit/>
          </a:bodyPr>
          <a:lstStyle/>
          <a:p>
            <a:r>
              <a:rPr lang="id-ID" sz="1400" b="1" dirty="0" smtClean="0">
                <a:solidFill>
                  <a:schemeClr val="bg1">
                    <a:lumMod val="50000"/>
                  </a:schemeClr>
                </a:solidFill>
                <a:latin typeface="Calibri" panose="020F0502020204030204" pitchFamily="34" charset="0"/>
                <a:cs typeface="Calibri" panose="020F0502020204030204" pitchFamily="34" charset="0"/>
              </a:rPr>
              <a:t>Kamis, 18 </a:t>
            </a:r>
            <a:r>
              <a:rPr lang="id-ID" sz="1400" b="1" dirty="0">
                <a:solidFill>
                  <a:schemeClr val="bg1">
                    <a:lumMod val="50000"/>
                  </a:schemeClr>
                </a:solidFill>
                <a:latin typeface="Calibri" panose="020F0502020204030204" pitchFamily="34" charset="0"/>
                <a:cs typeface="Calibri" panose="020F0502020204030204" pitchFamily="34" charset="0"/>
              </a:rPr>
              <a:t>Oktober </a:t>
            </a:r>
            <a:r>
              <a:rPr lang="id-ID" sz="1400" b="1" dirty="0" smtClean="0">
                <a:solidFill>
                  <a:schemeClr val="bg1">
                    <a:lumMod val="50000"/>
                  </a:schemeClr>
                </a:solidFill>
                <a:latin typeface="Calibri" panose="020F0502020204030204" pitchFamily="34" charset="0"/>
                <a:cs typeface="Calibri" panose="020F0502020204030204" pitchFamily="34" charset="0"/>
              </a:rPr>
              <a:t>2018</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id-ID" sz="1400" b="1" dirty="0" smtClean="0">
                <a:solidFill>
                  <a:schemeClr val="bg1">
                    <a:lumMod val="50000"/>
                  </a:schemeClr>
                </a:solidFill>
                <a:latin typeface="Calibri" panose="020F0502020204030204" pitchFamily="34" charset="0"/>
                <a:cs typeface="Calibri" panose="020F0502020204030204" pitchFamily="34" charset="0"/>
              </a:rPr>
              <a:t>Kolokium Magister Ilmu Komputer Kelas Reguler</a:t>
            </a:r>
            <a:endParaRPr lang="id-ID" sz="1400" b="1" dirty="0">
              <a:solidFill>
                <a:schemeClr val="bg1">
                  <a:lumMod val="50000"/>
                </a:schemeClr>
              </a:solidFill>
              <a:latin typeface="Calibri" panose="020F0502020204030204" pitchFamily="34" charset="0"/>
              <a:cs typeface="Calibri" panose="020F0502020204030204" pitchFamily="34" charset="0"/>
            </a:endParaRPr>
          </a:p>
        </p:txBody>
      </p:sp>
      <p:grpSp>
        <p:nvGrpSpPr>
          <p:cNvPr id="18" name="Group 17"/>
          <p:cNvGrpSpPr/>
          <p:nvPr/>
        </p:nvGrpSpPr>
        <p:grpSpPr>
          <a:xfrm>
            <a:off x="333376" y="382928"/>
            <a:ext cx="133350" cy="541480"/>
            <a:chOff x="317656" y="371475"/>
            <a:chExt cx="157163" cy="638175"/>
          </a:xfrm>
        </p:grpSpPr>
        <p:sp>
          <p:nvSpPr>
            <p:cNvPr id="16" name="Rectangle 15"/>
            <p:cNvSpPr/>
            <p:nvPr/>
          </p:nvSpPr>
          <p:spPr>
            <a:xfrm flipH="1">
              <a:off x="369569" y="371475"/>
              <a:ext cx="45719" cy="638175"/>
            </a:xfrm>
            <a:prstGeom prst="rect">
              <a:avLst/>
            </a:prstGeom>
            <a:solidFill>
              <a:srgbClr val="99CB38"/>
            </a:solidFill>
            <a:ln>
              <a:solidFill>
                <a:srgbClr val="99C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317656" y="614362"/>
              <a:ext cx="157163" cy="157163"/>
            </a:xfrm>
            <a:prstGeom prst="ellipse">
              <a:avLst/>
            </a:prstGeom>
            <a:solidFill>
              <a:srgbClr val="62A637"/>
            </a:solidFill>
            <a:ln>
              <a:solidFill>
                <a:srgbClr val="62A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 name="Rectangle 1"/>
          <p:cNvSpPr/>
          <p:nvPr/>
        </p:nvSpPr>
        <p:spPr>
          <a:xfrm>
            <a:off x="714375" y="1860187"/>
            <a:ext cx="10981236" cy="400110"/>
          </a:xfrm>
          <a:prstGeom prst="rect">
            <a:avLst/>
          </a:prstGeom>
        </p:spPr>
        <p:txBody>
          <a:bodyPr wrap="square">
            <a:spAutoFit/>
          </a:bodyPr>
          <a:lstStyle/>
          <a:p>
            <a:r>
              <a:rPr lang="en-US" sz="2000" dirty="0" smtClean="0"/>
              <a:t>Update </a:t>
            </a:r>
            <a:r>
              <a:rPr lang="en-US" sz="2000" dirty="0"/>
              <a:t>velocity </a:t>
            </a:r>
            <a:r>
              <a:rPr lang="en-US" sz="2000" dirty="0" err="1"/>
              <a:t>dan</a:t>
            </a:r>
            <a:r>
              <a:rPr lang="en-US" sz="2000" dirty="0"/>
              <a:t> </a:t>
            </a:r>
            <a:r>
              <a:rPr lang="en-US" sz="2000" dirty="0" err="1"/>
              <a:t>posisi</a:t>
            </a:r>
            <a:r>
              <a:rPr lang="en-US" sz="2000" dirty="0"/>
              <a:t> </a:t>
            </a:r>
            <a:r>
              <a:rPr lang="en-US" sz="2000" dirty="0" err="1"/>
              <a:t>partikel</a:t>
            </a:r>
            <a:r>
              <a:rPr lang="en-US" sz="2000" dirty="0"/>
              <a:t> </a:t>
            </a:r>
            <a:r>
              <a:rPr lang="en-US" sz="2000" dirty="0" err="1"/>
              <a:t>menggunakan</a:t>
            </a:r>
            <a:r>
              <a:rPr lang="en-US" sz="2000" dirty="0"/>
              <a:t> </a:t>
            </a:r>
            <a:r>
              <a:rPr lang="en-US" sz="2000" dirty="0" err="1"/>
              <a:t>dua</a:t>
            </a:r>
            <a:r>
              <a:rPr lang="en-US" sz="2000" dirty="0"/>
              <a:t> </a:t>
            </a:r>
            <a:r>
              <a:rPr lang="en-US" sz="2000" dirty="0" err="1"/>
              <a:t>persamaan</a:t>
            </a:r>
            <a:r>
              <a:rPr lang="en-US" sz="2000" dirty="0"/>
              <a:t> </a:t>
            </a:r>
            <a:r>
              <a:rPr lang="en-US" sz="2000" dirty="0" err="1"/>
              <a:t>dibawah</a:t>
            </a:r>
            <a:r>
              <a:rPr lang="en-US" sz="2000" dirty="0"/>
              <a:t> </a:t>
            </a:r>
            <a:r>
              <a:rPr lang="en-US" sz="2000" dirty="0" err="1" smtClean="0"/>
              <a:t>ini</a:t>
            </a:r>
            <a:r>
              <a:rPr lang="en-US" sz="2000" dirty="0" smtClean="0"/>
              <a:t> </a:t>
            </a:r>
            <a:r>
              <a:rPr lang="en-US" sz="2000" dirty="0"/>
              <a:t>(</a:t>
            </a:r>
            <a:r>
              <a:rPr lang="en-US" sz="2000" dirty="0" err="1"/>
              <a:t>Eberhart</a:t>
            </a:r>
            <a:r>
              <a:rPr lang="en-US" sz="2000" dirty="0"/>
              <a:t> </a:t>
            </a:r>
            <a:r>
              <a:rPr lang="en-US" sz="2000" dirty="0" err="1"/>
              <a:t>dan</a:t>
            </a:r>
            <a:r>
              <a:rPr lang="en-US" sz="2000" dirty="0"/>
              <a:t> Shi 2001)</a:t>
            </a:r>
            <a:r>
              <a:rPr lang="en-US" sz="2000" dirty="0" smtClean="0"/>
              <a:t>.</a:t>
            </a:r>
          </a:p>
        </p:txBody>
      </p:sp>
      <p:sp>
        <p:nvSpPr>
          <p:cNvPr id="23" name="Title 1"/>
          <p:cNvSpPr txBox="1">
            <a:spLocks/>
          </p:cNvSpPr>
          <p:nvPr/>
        </p:nvSpPr>
        <p:spPr>
          <a:xfrm>
            <a:off x="333376" y="1096350"/>
            <a:ext cx="11449433" cy="5247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i="1" dirty="0">
                <a:solidFill>
                  <a:srgbClr val="99CB38"/>
                </a:solidFill>
                <a:latin typeface="+mn-lt"/>
              </a:rPr>
              <a:t>Particle Swarm </a:t>
            </a:r>
            <a:r>
              <a:rPr lang="en-US" sz="3600" b="1" i="1" dirty="0">
                <a:solidFill>
                  <a:srgbClr val="9ACC39"/>
                </a:solidFill>
                <a:latin typeface="+mn-lt"/>
              </a:rPr>
              <a:t>Optimization </a:t>
            </a:r>
            <a:r>
              <a:rPr lang="en-US" sz="3600" b="1" dirty="0">
                <a:solidFill>
                  <a:srgbClr val="9ACC39"/>
                </a:solidFill>
                <a:latin typeface="+mn-lt"/>
              </a:rPr>
              <a:t>(PSO)</a:t>
            </a:r>
            <a:endParaRPr lang="id-ID" sz="3600" b="1" dirty="0">
              <a:solidFill>
                <a:srgbClr val="9ACC39"/>
              </a:solidFill>
              <a:latin typeface="+mn-lt"/>
            </a:endParaRPr>
          </a:p>
        </p:txBody>
      </p:sp>
      <mc:AlternateContent xmlns:mc="http://schemas.openxmlformats.org/markup-compatibility/2006">
        <mc:Choice xmlns:a14="http://schemas.microsoft.com/office/drawing/2010/main" Requires="a14">
          <p:sp>
            <p:nvSpPr>
              <p:cNvPr id="11" name="Rectangle 10"/>
              <p:cNvSpPr/>
              <p:nvPr/>
            </p:nvSpPr>
            <p:spPr>
              <a:xfrm>
                <a:off x="876844" y="2771224"/>
                <a:ext cx="10362495" cy="994888"/>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sSub>
                        <m:sSubPr>
                          <m:ctrlPr>
                            <a:rPr lang="en-US" sz="2800" i="1">
                              <a:ea typeface="Times New Roman" panose="02020603050405020304" pitchFamily="18" charset="0"/>
                              <a:cs typeface="Times New Roman" panose="02020603050405020304" pitchFamily="18" charset="0"/>
                            </a:rPr>
                          </m:ctrlPr>
                        </m:sSubPr>
                        <m:e>
                          <m:r>
                            <a:rPr lang="id-ID" sz="2800" i="1">
                              <a:ea typeface="Times New Roman" panose="02020603050405020304" pitchFamily="18" charset="0"/>
                              <a:cs typeface="Times New Roman" panose="02020603050405020304" pitchFamily="18" charset="0"/>
                            </a:rPr>
                            <m:t>𝑣</m:t>
                          </m:r>
                        </m:e>
                        <m:sub>
                          <m:r>
                            <a:rPr lang="id-ID" sz="2800" i="1">
                              <a:ea typeface="Times New Roman" panose="02020603050405020304" pitchFamily="18" charset="0"/>
                              <a:cs typeface="Times New Roman" panose="02020603050405020304" pitchFamily="18" charset="0"/>
                            </a:rPr>
                            <m:t>𝑖𝑑</m:t>
                          </m:r>
                        </m:sub>
                      </m:sSub>
                      <m:r>
                        <a:rPr lang="id-ID" sz="2800" i="1">
                          <a:ea typeface="Times New Roman" panose="02020603050405020304" pitchFamily="18" charset="0"/>
                          <a:cs typeface="Times New Roman" panose="02020603050405020304" pitchFamily="18" charset="0"/>
                        </a:rPr>
                        <m:t>=</m:t>
                      </m:r>
                      <m:sSub>
                        <m:sSubPr>
                          <m:ctrlPr>
                            <a:rPr lang="en-US" sz="2800" i="1">
                              <a:ea typeface="Times New Roman" panose="02020603050405020304" pitchFamily="18" charset="0"/>
                              <a:cs typeface="Times New Roman" panose="02020603050405020304" pitchFamily="18" charset="0"/>
                            </a:rPr>
                          </m:ctrlPr>
                        </m:sSubPr>
                        <m:e>
                          <m:r>
                            <a:rPr lang="id-ID" sz="2800" i="1">
                              <a:ea typeface="Times New Roman" panose="02020603050405020304" pitchFamily="18" charset="0"/>
                              <a:cs typeface="Times New Roman" panose="02020603050405020304" pitchFamily="18" charset="0"/>
                            </a:rPr>
                            <m:t>𝑣</m:t>
                          </m:r>
                        </m:e>
                        <m:sub>
                          <m:r>
                            <a:rPr lang="id-ID" sz="2800" i="1">
                              <a:ea typeface="Times New Roman" panose="02020603050405020304" pitchFamily="18" charset="0"/>
                              <a:cs typeface="Times New Roman" panose="02020603050405020304" pitchFamily="18" charset="0"/>
                            </a:rPr>
                            <m:t>𝑖𝑑</m:t>
                          </m:r>
                        </m:sub>
                      </m:sSub>
                      <m:r>
                        <a:rPr lang="id-ID" sz="2800" i="1">
                          <a:ea typeface="Times New Roman" panose="02020603050405020304" pitchFamily="18" charset="0"/>
                          <a:cs typeface="Times New Roman" panose="02020603050405020304" pitchFamily="18" charset="0"/>
                        </a:rPr>
                        <m:t>+</m:t>
                      </m:r>
                      <m:sSub>
                        <m:sSubPr>
                          <m:ctrlPr>
                            <a:rPr lang="en-US" sz="2800" i="1">
                              <a:ea typeface="Times New Roman" panose="02020603050405020304" pitchFamily="18" charset="0"/>
                              <a:cs typeface="Times New Roman" panose="02020603050405020304" pitchFamily="18" charset="0"/>
                            </a:rPr>
                          </m:ctrlPr>
                        </m:sSubPr>
                        <m:e>
                          <m:r>
                            <a:rPr lang="id-ID" sz="2800" i="1">
                              <a:ea typeface="Times New Roman" panose="02020603050405020304" pitchFamily="18" charset="0"/>
                              <a:cs typeface="Times New Roman" panose="02020603050405020304" pitchFamily="18" charset="0"/>
                            </a:rPr>
                            <m:t>𝑐</m:t>
                          </m:r>
                        </m:e>
                        <m:sub>
                          <m:r>
                            <a:rPr lang="id-ID" sz="2800" i="1">
                              <a:ea typeface="Times New Roman" panose="02020603050405020304" pitchFamily="18" charset="0"/>
                              <a:cs typeface="Times New Roman" panose="02020603050405020304" pitchFamily="18" charset="0"/>
                            </a:rPr>
                            <m:t>1</m:t>
                          </m:r>
                        </m:sub>
                      </m:sSub>
                      <m:r>
                        <a:rPr lang="id-ID" sz="2800" i="1">
                          <a:ea typeface="Times New Roman" panose="02020603050405020304" pitchFamily="18" charset="0"/>
                          <a:cs typeface="Times New Roman" panose="02020603050405020304" pitchFamily="18" charset="0"/>
                        </a:rPr>
                        <m:t>∗</m:t>
                      </m:r>
                      <m:r>
                        <a:rPr lang="id-ID" sz="2800" i="1">
                          <a:ea typeface="Times New Roman" panose="02020603050405020304" pitchFamily="18" charset="0"/>
                          <a:cs typeface="Times New Roman" panose="02020603050405020304" pitchFamily="18" charset="0"/>
                        </a:rPr>
                        <m:t>𝑟𝑎𝑛𝑑</m:t>
                      </m:r>
                      <m:r>
                        <a:rPr lang="id-ID" sz="2800" i="1">
                          <a:ea typeface="Times New Roman" panose="02020603050405020304" pitchFamily="18" charset="0"/>
                          <a:cs typeface="Times New Roman" panose="02020603050405020304" pitchFamily="18" charset="0"/>
                        </a:rPr>
                        <m:t>()∗(</m:t>
                      </m:r>
                      <m:sSub>
                        <m:sSubPr>
                          <m:ctrlPr>
                            <a:rPr lang="en-US" sz="2800" i="1">
                              <a:ea typeface="Times New Roman" panose="02020603050405020304" pitchFamily="18" charset="0"/>
                              <a:cs typeface="Times New Roman" panose="02020603050405020304" pitchFamily="18" charset="0"/>
                            </a:rPr>
                          </m:ctrlPr>
                        </m:sSubPr>
                        <m:e>
                          <m:r>
                            <a:rPr lang="id-ID" sz="2800" i="1">
                              <a:ea typeface="Times New Roman" panose="02020603050405020304" pitchFamily="18" charset="0"/>
                              <a:cs typeface="Times New Roman" panose="02020603050405020304" pitchFamily="18" charset="0"/>
                            </a:rPr>
                            <m:t>𝑝</m:t>
                          </m:r>
                        </m:e>
                        <m:sub>
                          <m:r>
                            <a:rPr lang="id-ID" sz="2800" i="1">
                              <a:ea typeface="Times New Roman" panose="02020603050405020304" pitchFamily="18" charset="0"/>
                              <a:cs typeface="Times New Roman" panose="02020603050405020304" pitchFamily="18" charset="0"/>
                            </a:rPr>
                            <m:t>𝑖𝑑</m:t>
                          </m:r>
                        </m:sub>
                      </m:sSub>
                      <m:r>
                        <a:rPr lang="id-ID" sz="2800" i="1">
                          <a:ea typeface="Times New Roman" panose="02020603050405020304" pitchFamily="18" charset="0"/>
                          <a:cs typeface="Times New Roman" panose="02020603050405020304" pitchFamily="18" charset="0"/>
                        </a:rPr>
                        <m:t>−</m:t>
                      </m:r>
                      <m:sSub>
                        <m:sSubPr>
                          <m:ctrlPr>
                            <a:rPr lang="en-US" sz="2800" i="1">
                              <a:ea typeface="Times New Roman" panose="02020603050405020304" pitchFamily="18" charset="0"/>
                              <a:cs typeface="Times New Roman" panose="02020603050405020304" pitchFamily="18" charset="0"/>
                            </a:rPr>
                          </m:ctrlPr>
                        </m:sSubPr>
                        <m:e>
                          <m:r>
                            <a:rPr lang="id-ID" sz="2800" i="1">
                              <a:ea typeface="Times New Roman" panose="02020603050405020304" pitchFamily="18" charset="0"/>
                              <a:cs typeface="Times New Roman" panose="02020603050405020304" pitchFamily="18" charset="0"/>
                            </a:rPr>
                            <m:t>𝑥</m:t>
                          </m:r>
                        </m:e>
                        <m:sub>
                          <m:r>
                            <a:rPr lang="id-ID" sz="2800" i="1">
                              <a:ea typeface="Times New Roman" panose="02020603050405020304" pitchFamily="18" charset="0"/>
                              <a:cs typeface="Times New Roman" panose="02020603050405020304" pitchFamily="18" charset="0"/>
                            </a:rPr>
                            <m:t>𝑖𝑑</m:t>
                          </m:r>
                        </m:sub>
                      </m:sSub>
                      <m:r>
                        <a:rPr lang="id-ID" sz="2800" i="1">
                          <a:ea typeface="Times New Roman" panose="02020603050405020304" pitchFamily="18" charset="0"/>
                          <a:cs typeface="Times New Roman" panose="02020603050405020304" pitchFamily="18" charset="0"/>
                        </a:rPr>
                        <m:t>)+</m:t>
                      </m:r>
                      <m:sSub>
                        <m:sSubPr>
                          <m:ctrlPr>
                            <a:rPr lang="en-US" sz="2800" i="1">
                              <a:ea typeface="Times New Roman" panose="02020603050405020304" pitchFamily="18" charset="0"/>
                              <a:cs typeface="Times New Roman" panose="02020603050405020304" pitchFamily="18" charset="0"/>
                            </a:rPr>
                          </m:ctrlPr>
                        </m:sSubPr>
                        <m:e>
                          <m:r>
                            <a:rPr lang="id-ID" sz="2800" i="1">
                              <a:ea typeface="Times New Roman" panose="02020603050405020304" pitchFamily="18" charset="0"/>
                              <a:cs typeface="Times New Roman" panose="02020603050405020304" pitchFamily="18" charset="0"/>
                            </a:rPr>
                            <m:t>𝑐</m:t>
                          </m:r>
                        </m:e>
                        <m:sub>
                          <m:r>
                            <a:rPr lang="id-ID" sz="2800" i="1">
                              <a:ea typeface="Times New Roman" panose="02020603050405020304" pitchFamily="18" charset="0"/>
                              <a:cs typeface="Times New Roman" panose="02020603050405020304" pitchFamily="18" charset="0"/>
                            </a:rPr>
                            <m:t>2</m:t>
                          </m:r>
                        </m:sub>
                      </m:sSub>
                      <m:r>
                        <a:rPr lang="id-ID" sz="2800" i="1">
                          <a:ea typeface="Times New Roman" panose="02020603050405020304" pitchFamily="18" charset="0"/>
                          <a:cs typeface="Times New Roman" panose="02020603050405020304" pitchFamily="18" charset="0"/>
                        </a:rPr>
                        <m:t>∗</m:t>
                      </m:r>
                      <m:r>
                        <a:rPr lang="id-ID" sz="2800" i="1">
                          <a:ea typeface="Times New Roman" panose="02020603050405020304" pitchFamily="18" charset="0"/>
                          <a:cs typeface="Times New Roman" panose="02020603050405020304" pitchFamily="18" charset="0"/>
                        </a:rPr>
                        <m:t>𝑟𝑎𝑛𝑑</m:t>
                      </m:r>
                      <m:r>
                        <a:rPr lang="id-ID" sz="2800" i="1">
                          <a:ea typeface="Times New Roman" panose="02020603050405020304" pitchFamily="18" charset="0"/>
                          <a:cs typeface="Times New Roman" panose="02020603050405020304" pitchFamily="18" charset="0"/>
                        </a:rPr>
                        <m:t>()∗(</m:t>
                      </m:r>
                      <m:sSub>
                        <m:sSubPr>
                          <m:ctrlPr>
                            <a:rPr lang="en-US" sz="2800" i="1">
                              <a:ea typeface="Times New Roman" panose="02020603050405020304" pitchFamily="18" charset="0"/>
                              <a:cs typeface="Times New Roman" panose="02020603050405020304" pitchFamily="18" charset="0"/>
                            </a:rPr>
                          </m:ctrlPr>
                        </m:sSubPr>
                        <m:e>
                          <m:r>
                            <a:rPr lang="id-ID" sz="2800" i="1">
                              <a:ea typeface="Times New Roman" panose="02020603050405020304" pitchFamily="18" charset="0"/>
                              <a:cs typeface="Times New Roman" panose="02020603050405020304" pitchFamily="18" charset="0"/>
                            </a:rPr>
                            <m:t>𝑝</m:t>
                          </m:r>
                        </m:e>
                        <m:sub>
                          <m:r>
                            <a:rPr lang="id-ID" sz="2800" i="1">
                              <a:ea typeface="Times New Roman" panose="02020603050405020304" pitchFamily="18" charset="0"/>
                              <a:cs typeface="Times New Roman" panose="02020603050405020304" pitchFamily="18" charset="0"/>
                            </a:rPr>
                            <m:t>𝑔𝑑</m:t>
                          </m:r>
                        </m:sub>
                      </m:sSub>
                      <m:r>
                        <a:rPr lang="id-ID" sz="2800" i="1">
                          <a:ea typeface="Times New Roman" panose="02020603050405020304" pitchFamily="18" charset="0"/>
                          <a:cs typeface="Times New Roman" panose="02020603050405020304" pitchFamily="18" charset="0"/>
                        </a:rPr>
                        <m:t>−</m:t>
                      </m:r>
                      <m:sSub>
                        <m:sSubPr>
                          <m:ctrlPr>
                            <a:rPr lang="en-US" sz="2800" i="1">
                              <a:ea typeface="Times New Roman" panose="02020603050405020304" pitchFamily="18" charset="0"/>
                              <a:cs typeface="Times New Roman" panose="02020603050405020304" pitchFamily="18" charset="0"/>
                            </a:rPr>
                          </m:ctrlPr>
                        </m:sSubPr>
                        <m:e>
                          <m:r>
                            <a:rPr lang="id-ID" sz="2800" i="1">
                              <a:ea typeface="Times New Roman" panose="02020603050405020304" pitchFamily="18" charset="0"/>
                              <a:cs typeface="Times New Roman" panose="02020603050405020304" pitchFamily="18" charset="0"/>
                            </a:rPr>
                            <m:t>𝑥</m:t>
                          </m:r>
                        </m:e>
                        <m:sub>
                          <m:r>
                            <a:rPr lang="id-ID" sz="2800" i="1">
                              <a:ea typeface="Times New Roman" panose="02020603050405020304" pitchFamily="18" charset="0"/>
                              <a:cs typeface="Times New Roman" panose="02020603050405020304" pitchFamily="18" charset="0"/>
                            </a:rPr>
                            <m:t>𝑖𝑑</m:t>
                          </m:r>
                        </m:sub>
                      </m:sSub>
                      <m:r>
                        <a:rPr lang="id-ID" sz="2800" i="1">
                          <a:ea typeface="Times New Roman" panose="02020603050405020304" pitchFamily="18" charset="0"/>
                          <a:cs typeface="Times New Roman" panose="02020603050405020304" pitchFamily="18" charset="0"/>
                        </a:rPr>
                        <m:t>)</m:t>
                      </m:r>
                    </m:oMath>
                  </m:oMathPara>
                </a14:m>
                <a:endParaRPr lang="en-US" sz="2800" dirty="0">
                  <a:ea typeface="Times New Roman" panose="02020603050405020304" pitchFamily="18" charset="0"/>
                  <a:cs typeface="Arial" panose="020B0604020202020204" pitchFamily="34" charset="0"/>
                </a:endParaRPr>
              </a:p>
              <a:p>
                <a:pPr algn="just"/>
                <a14:m>
                  <m:oMathPara xmlns:m="http://schemas.openxmlformats.org/officeDocument/2006/math">
                    <m:oMathParaPr>
                      <m:jc m:val="centerGroup"/>
                    </m:oMathParaPr>
                    <m:oMath xmlns:m="http://schemas.openxmlformats.org/officeDocument/2006/math">
                      <m:sSub>
                        <m:sSubPr>
                          <m:ctrlPr>
                            <a:rPr lang="en-US" sz="2800" i="1">
                              <a:ea typeface="Times New Roman" panose="02020603050405020304" pitchFamily="18" charset="0"/>
                              <a:cs typeface="Times New Roman" panose="02020603050405020304" pitchFamily="18" charset="0"/>
                            </a:rPr>
                          </m:ctrlPr>
                        </m:sSubPr>
                        <m:e>
                          <m:r>
                            <a:rPr lang="id-ID" sz="2800" i="1">
                              <a:ea typeface="Times New Roman" panose="02020603050405020304" pitchFamily="18" charset="0"/>
                              <a:cs typeface="Times New Roman" panose="02020603050405020304" pitchFamily="18" charset="0"/>
                            </a:rPr>
                            <m:t>𝑥</m:t>
                          </m:r>
                        </m:e>
                        <m:sub>
                          <m:r>
                            <a:rPr lang="id-ID" sz="2800" i="1">
                              <a:ea typeface="Times New Roman" panose="02020603050405020304" pitchFamily="18" charset="0"/>
                              <a:cs typeface="Times New Roman" panose="02020603050405020304" pitchFamily="18" charset="0"/>
                            </a:rPr>
                            <m:t>𝑖𝑑</m:t>
                          </m:r>
                        </m:sub>
                      </m:sSub>
                      <m:r>
                        <a:rPr lang="id-ID" sz="2800" i="1">
                          <a:ea typeface="Times New Roman" panose="02020603050405020304" pitchFamily="18" charset="0"/>
                          <a:cs typeface="Times New Roman" panose="02020603050405020304" pitchFamily="18" charset="0"/>
                        </a:rPr>
                        <m:t>=</m:t>
                      </m:r>
                      <m:sSub>
                        <m:sSubPr>
                          <m:ctrlPr>
                            <a:rPr lang="en-US" sz="2800" i="1">
                              <a:ea typeface="Times New Roman" panose="02020603050405020304" pitchFamily="18" charset="0"/>
                              <a:cs typeface="Times New Roman" panose="02020603050405020304" pitchFamily="18" charset="0"/>
                            </a:rPr>
                          </m:ctrlPr>
                        </m:sSubPr>
                        <m:e>
                          <m:r>
                            <a:rPr lang="id-ID" sz="2800" i="1">
                              <a:ea typeface="Times New Roman" panose="02020603050405020304" pitchFamily="18" charset="0"/>
                              <a:cs typeface="Times New Roman" panose="02020603050405020304" pitchFamily="18" charset="0"/>
                            </a:rPr>
                            <m:t>𝑥</m:t>
                          </m:r>
                        </m:e>
                        <m:sub>
                          <m:r>
                            <a:rPr lang="id-ID" sz="2800" i="1">
                              <a:ea typeface="Times New Roman" panose="02020603050405020304" pitchFamily="18" charset="0"/>
                              <a:cs typeface="Times New Roman" panose="02020603050405020304" pitchFamily="18" charset="0"/>
                            </a:rPr>
                            <m:t>𝑖𝑑</m:t>
                          </m:r>
                        </m:sub>
                      </m:sSub>
                      <m:r>
                        <a:rPr lang="id-ID" sz="2800" i="1">
                          <a:ea typeface="Times New Roman" panose="02020603050405020304" pitchFamily="18" charset="0"/>
                          <a:cs typeface="Times New Roman" panose="02020603050405020304" pitchFamily="18" charset="0"/>
                        </a:rPr>
                        <m:t>+</m:t>
                      </m:r>
                      <m:sSub>
                        <m:sSubPr>
                          <m:ctrlPr>
                            <a:rPr lang="en-US" sz="2800" i="1">
                              <a:ea typeface="Times New Roman" panose="02020603050405020304" pitchFamily="18" charset="0"/>
                              <a:cs typeface="Times New Roman" panose="02020603050405020304" pitchFamily="18" charset="0"/>
                            </a:rPr>
                          </m:ctrlPr>
                        </m:sSubPr>
                        <m:e>
                          <m:r>
                            <a:rPr lang="id-ID" sz="2800" i="1">
                              <a:ea typeface="Times New Roman" panose="02020603050405020304" pitchFamily="18" charset="0"/>
                              <a:cs typeface="Times New Roman" panose="02020603050405020304" pitchFamily="18" charset="0"/>
                            </a:rPr>
                            <m:t>𝑣</m:t>
                          </m:r>
                        </m:e>
                        <m:sub>
                          <m:r>
                            <a:rPr lang="id-ID" sz="2800" i="1">
                              <a:ea typeface="Times New Roman" panose="02020603050405020304" pitchFamily="18" charset="0"/>
                              <a:cs typeface="Times New Roman" panose="02020603050405020304" pitchFamily="18" charset="0"/>
                            </a:rPr>
                            <m:t>𝑖𝑑</m:t>
                          </m:r>
                        </m:sub>
                      </m:sSub>
                    </m:oMath>
                  </m:oMathPara>
                </a14:m>
                <a:endParaRPr lang="en-US" sz="2800" dirty="0">
                  <a:ea typeface="Times New Roman" panose="02020603050405020304" pitchFamily="18"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876844" y="2771224"/>
                <a:ext cx="10362495" cy="994888"/>
              </a:xfrm>
              <a:prstGeom prst="rect">
                <a:avLst/>
              </a:prstGeom>
              <a:blipFill>
                <a:blip r:embed="rId2"/>
                <a:stretch>
                  <a:fillRect/>
                </a:stretch>
              </a:blipFill>
            </p:spPr>
            <p:txBody>
              <a:bodyPr/>
              <a:lstStyle/>
              <a:p>
                <a:r>
                  <a:rPr lang="id-ID">
                    <a:noFill/>
                  </a:rPr>
                  <a:t> </a:t>
                </a:r>
              </a:p>
            </p:txBody>
          </p:sp>
        </mc:Fallback>
      </mc:AlternateContent>
    </p:spTree>
    <p:extLst>
      <p:ext uri="{BB962C8B-B14F-4D97-AF65-F5344CB8AC3E}">
        <p14:creationId xmlns:p14="http://schemas.microsoft.com/office/powerpoint/2010/main" val="5472212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14375" y="217680"/>
            <a:ext cx="11068434" cy="892470"/>
          </a:xfrm>
        </p:spPr>
        <p:txBody>
          <a:bodyPr/>
          <a:lstStyle/>
          <a:p>
            <a:r>
              <a:rPr lang="id-ID" b="1" dirty="0" smtClean="0">
                <a:latin typeface="+mn-lt"/>
              </a:rPr>
              <a:t>Tahapan </a:t>
            </a:r>
            <a:r>
              <a:rPr lang="id-ID" b="1" dirty="0" smtClean="0">
                <a:solidFill>
                  <a:srgbClr val="99CB38"/>
                </a:solidFill>
                <a:latin typeface="+mn-lt"/>
              </a:rPr>
              <a:t>Penelitian</a:t>
            </a:r>
            <a:endParaRPr lang="id-ID" b="1" dirty="0">
              <a:solidFill>
                <a:srgbClr val="99CB38"/>
              </a:solidFill>
              <a:latin typeface="+mn-lt"/>
            </a:endParaRPr>
          </a:p>
        </p:txBody>
      </p:sp>
      <p:sp>
        <p:nvSpPr>
          <p:cNvPr id="8" name="Rounded Rectangle 7"/>
          <p:cNvSpPr/>
          <p:nvPr/>
        </p:nvSpPr>
        <p:spPr>
          <a:xfrm>
            <a:off x="11163684" y="6255335"/>
            <a:ext cx="619125" cy="466725"/>
          </a:xfrm>
          <a:prstGeom prst="roundRect">
            <a:avLst/>
          </a:prstGeom>
          <a:solidFill>
            <a:srgbClr val="9ACC39"/>
          </a:solidFill>
          <a:ln>
            <a:solidFill>
              <a:srgbClr val="9ACC39"/>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t>26</a:t>
            </a:r>
            <a:endParaRPr lang="id-ID" b="1" dirty="0"/>
          </a:p>
        </p:txBody>
      </p:sp>
      <p:sp>
        <p:nvSpPr>
          <p:cNvPr id="9" name="Rectangle 8"/>
          <p:cNvSpPr/>
          <p:nvPr/>
        </p:nvSpPr>
        <p:spPr>
          <a:xfrm>
            <a:off x="180975" y="6350197"/>
            <a:ext cx="11601834" cy="307777"/>
          </a:xfrm>
          <a:prstGeom prst="rect">
            <a:avLst/>
          </a:prstGeom>
        </p:spPr>
        <p:txBody>
          <a:bodyPr wrap="square">
            <a:spAutoFit/>
          </a:bodyPr>
          <a:lstStyle/>
          <a:p>
            <a:r>
              <a:rPr lang="id-ID" sz="1400" b="1" dirty="0" smtClean="0">
                <a:solidFill>
                  <a:schemeClr val="bg1">
                    <a:lumMod val="50000"/>
                  </a:schemeClr>
                </a:solidFill>
                <a:latin typeface="Calibri" panose="020F0502020204030204" pitchFamily="34" charset="0"/>
                <a:cs typeface="Calibri" panose="020F0502020204030204" pitchFamily="34" charset="0"/>
              </a:rPr>
              <a:t>Kamis, 18 </a:t>
            </a:r>
            <a:r>
              <a:rPr lang="id-ID" sz="1400" b="1" dirty="0">
                <a:solidFill>
                  <a:schemeClr val="bg1">
                    <a:lumMod val="50000"/>
                  </a:schemeClr>
                </a:solidFill>
                <a:latin typeface="Calibri" panose="020F0502020204030204" pitchFamily="34" charset="0"/>
                <a:cs typeface="Calibri" panose="020F0502020204030204" pitchFamily="34" charset="0"/>
              </a:rPr>
              <a:t>Oktober </a:t>
            </a:r>
            <a:r>
              <a:rPr lang="id-ID" sz="1400" b="1" dirty="0" smtClean="0">
                <a:solidFill>
                  <a:schemeClr val="bg1">
                    <a:lumMod val="50000"/>
                  </a:schemeClr>
                </a:solidFill>
                <a:latin typeface="Calibri" panose="020F0502020204030204" pitchFamily="34" charset="0"/>
                <a:cs typeface="Calibri" panose="020F0502020204030204" pitchFamily="34" charset="0"/>
              </a:rPr>
              <a:t>2018</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id-ID" sz="1400" b="1" dirty="0" smtClean="0">
                <a:solidFill>
                  <a:schemeClr val="bg1">
                    <a:lumMod val="50000"/>
                  </a:schemeClr>
                </a:solidFill>
                <a:latin typeface="Calibri" panose="020F0502020204030204" pitchFamily="34" charset="0"/>
                <a:cs typeface="Calibri" panose="020F0502020204030204" pitchFamily="34" charset="0"/>
              </a:rPr>
              <a:t>Kolokium Magister Ilmu Komputer Kelas Reguler</a:t>
            </a:r>
            <a:endParaRPr lang="id-ID" sz="1400" b="1" dirty="0">
              <a:solidFill>
                <a:schemeClr val="bg1">
                  <a:lumMod val="50000"/>
                </a:schemeClr>
              </a:solidFill>
              <a:latin typeface="Calibri" panose="020F0502020204030204" pitchFamily="34" charset="0"/>
              <a:cs typeface="Calibri" panose="020F0502020204030204" pitchFamily="34" charset="0"/>
            </a:endParaRPr>
          </a:p>
        </p:txBody>
      </p:sp>
      <p:grpSp>
        <p:nvGrpSpPr>
          <p:cNvPr id="18" name="Group 17"/>
          <p:cNvGrpSpPr/>
          <p:nvPr/>
        </p:nvGrpSpPr>
        <p:grpSpPr>
          <a:xfrm>
            <a:off x="333376" y="382928"/>
            <a:ext cx="133350" cy="541480"/>
            <a:chOff x="317656" y="371475"/>
            <a:chExt cx="157163" cy="638175"/>
          </a:xfrm>
        </p:grpSpPr>
        <p:sp>
          <p:nvSpPr>
            <p:cNvPr id="16" name="Rectangle 15"/>
            <p:cNvSpPr/>
            <p:nvPr/>
          </p:nvSpPr>
          <p:spPr>
            <a:xfrm flipH="1">
              <a:off x="369569" y="371475"/>
              <a:ext cx="45719" cy="638175"/>
            </a:xfrm>
            <a:prstGeom prst="rect">
              <a:avLst/>
            </a:prstGeom>
            <a:solidFill>
              <a:srgbClr val="99CB38"/>
            </a:solidFill>
            <a:ln>
              <a:solidFill>
                <a:srgbClr val="99C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317656" y="614362"/>
              <a:ext cx="157163" cy="157163"/>
            </a:xfrm>
            <a:prstGeom prst="ellipse">
              <a:avLst/>
            </a:prstGeom>
            <a:solidFill>
              <a:srgbClr val="62A637"/>
            </a:solidFill>
            <a:ln>
              <a:solidFill>
                <a:srgbClr val="62A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 name="Rectangle 1"/>
          <p:cNvSpPr/>
          <p:nvPr/>
        </p:nvSpPr>
        <p:spPr>
          <a:xfrm>
            <a:off x="714375" y="1860187"/>
            <a:ext cx="10981236" cy="400110"/>
          </a:xfrm>
          <a:prstGeom prst="rect">
            <a:avLst/>
          </a:prstGeom>
        </p:spPr>
        <p:txBody>
          <a:bodyPr wrap="square">
            <a:spAutoFit/>
          </a:bodyPr>
          <a:lstStyle/>
          <a:p>
            <a:r>
              <a:rPr lang="en-US" sz="2000" dirty="0" err="1"/>
              <a:t>Persamaan</a:t>
            </a:r>
            <a:r>
              <a:rPr lang="en-US" sz="2000" dirty="0"/>
              <a:t> </a:t>
            </a:r>
            <a:r>
              <a:rPr lang="en-US" sz="2000" dirty="0" err="1"/>
              <a:t>umum</a:t>
            </a:r>
            <a:r>
              <a:rPr lang="en-US" sz="2000" dirty="0"/>
              <a:t> Nash-Sutcliffe Coefficient (</a:t>
            </a:r>
            <a:r>
              <a:rPr lang="en-US" sz="2000" dirty="0" err="1"/>
              <a:t>Booij</a:t>
            </a:r>
            <a:r>
              <a:rPr lang="en-US" sz="2000" dirty="0"/>
              <a:t> 2005):</a:t>
            </a:r>
            <a:endParaRPr lang="en-US" sz="2000" dirty="0" smtClean="0"/>
          </a:p>
        </p:txBody>
      </p:sp>
      <p:sp>
        <p:nvSpPr>
          <p:cNvPr id="23" name="Title 1"/>
          <p:cNvSpPr txBox="1">
            <a:spLocks/>
          </p:cNvSpPr>
          <p:nvPr/>
        </p:nvSpPr>
        <p:spPr>
          <a:xfrm>
            <a:off x="333376" y="1096350"/>
            <a:ext cx="11449433" cy="52472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err="1">
                <a:solidFill>
                  <a:srgbClr val="99CB38"/>
                </a:solidFill>
                <a:latin typeface="+mn-lt"/>
              </a:rPr>
              <a:t>Kalibrasi</a:t>
            </a:r>
            <a:r>
              <a:rPr lang="en-US" sz="3600" b="1" dirty="0">
                <a:solidFill>
                  <a:srgbClr val="99CB38"/>
                </a:solidFill>
                <a:latin typeface="+mn-lt"/>
              </a:rPr>
              <a:t> Model</a:t>
            </a:r>
            <a:endParaRPr lang="id-ID" sz="3600" b="1" dirty="0">
              <a:solidFill>
                <a:srgbClr val="99CB38"/>
              </a:solidFill>
              <a:latin typeface="+mn-lt"/>
            </a:endParaRPr>
          </a:p>
        </p:txBody>
      </p:sp>
      <mc:AlternateContent xmlns:mc="http://schemas.openxmlformats.org/markup-compatibility/2006">
        <mc:Choice xmlns:a14="http://schemas.microsoft.com/office/drawing/2010/main" Requires="a14">
          <p:sp>
            <p:nvSpPr>
              <p:cNvPr id="3" name="Rectangle 2"/>
              <p:cNvSpPr/>
              <p:nvPr/>
            </p:nvSpPr>
            <p:spPr>
              <a:xfrm>
                <a:off x="4504275" y="2555757"/>
                <a:ext cx="2955233" cy="87152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p>
                        <m:sSupPr>
                          <m:ctrlPr>
                            <a:rPr lang="id-ID" sz="2400"/>
                          </m:ctrlPr>
                        </m:sSupPr>
                        <m:e>
                          <m:r>
                            <m:rPr>
                              <m:sty m:val="p"/>
                            </m:rPr>
                            <a:rPr lang="id-ID" sz="2400"/>
                            <m:t>R</m:t>
                          </m:r>
                        </m:e>
                        <m:sup>
                          <m:r>
                            <a:rPr lang="id-ID" sz="2400" i="0"/>
                            <m:t>2</m:t>
                          </m:r>
                        </m:sup>
                      </m:sSup>
                      <m:r>
                        <a:rPr lang="id-ID" sz="2400" i="0"/>
                        <m:t>=1−</m:t>
                      </m:r>
                      <m:f>
                        <m:fPr>
                          <m:ctrlPr>
                            <a:rPr lang="id-ID" sz="2400" i="1"/>
                          </m:ctrlPr>
                        </m:fPr>
                        <m:num>
                          <m:d>
                            <m:dPr>
                              <m:begChr m:val=""/>
                              <m:ctrlPr>
                                <a:rPr lang="id-ID" sz="2400" i="1"/>
                              </m:ctrlPr>
                            </m:dPr>
                            <m:e>
                              <m:r>
                                <m:rPr>
                                  <m:sty m:val="p"/>
                                </m:rPr>
                                <a:rPr lang="id-ID" sz="2400" i="0"/>
                                <m:t>MSE</m:t>
                              </m:r>
                              <m:r>
                                <a:rPr lang="id-ID" sz="2400" i="0"/>
                                <m:t>(</m:t>
                              </m:r>
                              <m:r>
                                <m:rPr>
                                  <m:sty m:val="p"/>
                                </m:rPr>
                                <a:rPr lang="id-ID" sz="2400" i="0"/>
                                <m:t>Q</m:t>
                              </m:r>
                            </m:e>
                          </m:d>
                        </m:num>
                        <m:den>
                          <m:r>
                            <m:rPr>
                              <m:sty m:val="p"/>
                            </m:rPr>
                            <a:rPr lang="id-ID" sz="2400" i="0"/>
                            <m:t>VAR</m:t>
                          </m:r>
                          <m:d>
                            <m:dPr>
                              <m:ctrlPr>
                                <a:rPr lang="id-ID" sz="2400" i="1"/>
                              </m:ctrlPr>
                            </m:dPr>
                            <m:e>
                              <m:sSub>
                                <m:sSubPr>
                                  <m:ctrlPr>
                                    <a:rPr lang="id-ID" sz="2400" i="1"/>
                                  </m:ctrlPr>
                                </m:sSubPr>
                                <m:e>
                                  <m:r>
                                    <m:rPr>
                                      <m:sty m:val="p"/>
                                    </m:rPr>
                                    <a:rPr lang="id-ID" sz="2400" i="0"/>
                                    <m:t>Q</m:t>
                                  </m:r>
                                </m:e>
                                <m:sub>
                                  <m:r>
                                    <m:rPr>
                                      <m:sty m:val="p"/>
                                    </m:rPr>
                                    <a:rPr lang="id-ID" sz="2400" i="0"/>
                                    <m:t>obs</m:t>
                                  </m:r>
                                </m:sub>
                              </m:sSub>
                            </m:e>
                          </m:d>
                        </m:den>
                      </m:f>
                    </m:oMath>
                  </m:oMathPara>
                </a14:m>
                <a:endParaRPr lang="id-ID" sz="2400" dirty="0"/>
              </a:p>
            </p:txBody>
          </p:sp>
        </mc:Choice>
        <mc:Fallback>
          <p:sp>
            <p:nvSpPr>
              <p:cNvPr id="3" name="Rectangle 2"/>
              <p:cNvSpPr>
                <a:spLocks noRot="1" noChangeAspect="1" noMove="1" noResize="1" noEditPoints="1" noAdjustHandles="1" noChangeArrowheads="1" noChangeShapeType="1" noTextEdit="1"/>
              </p:cNvSpPr>
              <p:nvPr/>
            </p:nvSpPr>
            <p:spPr>
              <a:xfrm>
                <a:off x="4504275" y="2555757"/>
                <a:ext cx="2955233" cy="871521"/>
              </a:xfrm>
              <a:prstGeom prst="rect">
                <a:avLst/>
              </a:prstGeom>
              <a:blipFill>
                <a:blip r:embed="rId2"/>
                <a:stretch>
                  <a:fillRect/>
                </a:stretch>
              </a:blipFill>
            </p:spPr>
            <p:txBody>
              <a:bodyPr/>
              <a:lstStyle/>
              <a:p>
                <a:r>
                  <a:rPr lang="id-ID">
                    <a:noFill/>
                  </a:rPr>
                  <a:t> </a:t>
                </a:r>
              </a:p>
            </p:txBody>
          </p:sp>
        </mc:Fallback>
      </mc:AlternateContent>
      <p:sp>
        <p:nvSpPr>
          <p:cNvPr id="4" name="Rectangle 3"/>
          <p:cNvSpPr/>
          <p:nvPr/>
        </p:nvSpPr>
        <p:spPr>
          <a:xfrm>
            <a:off x="714375" y="3905137"/>
            <a:ext cx="5837432" cy="400110"/>
          </a:xfrm>
          <a:prstGeom prst="rect">
            <a:avLst/>
          </a:prstGeom>
        </p:spPr>
        <p:txBody>
          <a:bodyPr wrap="none">
            <a:spAutoFit/>
          </a:bodyPr>
          <a:lstStyle/>
          <a:p>
            <a:r>
              <a:rPr lang="en-US" sz="2000" dirty="0" err="1">
                <a:solidFill>
                  <a:srgbClr val="000000"/>
                </a:solidFill>
                <a:ea typeface="Times New Roman" panose="02020603050405020304" pitchFamily="18" charset="0"/>
                <a:cs typeface="Times New Roman" panose="02020603050405020304" pitchFamily="18" charset="0"/>
              </a:rPr>
              <a:t>Persamaan</a:t>
            </a:r>
            <a:r>
              <a:rPr lang="en-US" sz="2000" dirty="0">
                <a:solidFill>
                  <a:srgbClr val="000000"/>
                </a:solidFill>
                <a:ea typeface="Times New Roman" panose="02020603050405020304" pitchFamily="18" charset="0"/>
                <a:cs typeface="Times New Roman" panose="02020603050405020304" pitchFamily="18" charset="0"/>
              </a:rPr>
              <a:t> </a:t>
            </a:r>
            <a:r>
              <a:rPr lang="en-US" sz="2000" dirty="0" err="1">
                <a:solidFill>
                  <a:srgbClr val="000000"/>
                </a:solidFill>
                <a:ea typeface="Times New Roman" panose="02020603050405020304" pitchFamily="18" charset="0"/>
                <a:cs typeface="Times New Roman" panose="02020603050405020304" pitchFamily="18" charset="0"/>
              </a:rPr>
              <a:t>umum</a:t>
            </a:r>
            <a:r>
              <a:rPr lang="en-US" sz="2000" dirty="0">
                <a:solidFill>
                  <a:srgbClr val="000000"/>
                </a:solidFill>
                <a:ea typeface="Times New Roman" panose="02020603050405020304" pitchFamily="18" charset="0"/>
                <a:cs typeface="Times New Roman" panose="02020603050405020304" pitchFamily="18" charset="0"/>
              </a:rPr>
              <a:t> </a:t>
            </a:r>
            <a:r>
              <a:rPr lang="en-US" sz="2000" i="1" dirty="0">
                <a:solidFill>
                  <a:srgbClr val="000000"/>
                </a:solidFill>
                <a:ea typeface="Times New Roman" panose="02020603050405020304" pitchFamily="18" charset="0"/>
                <a:cs typeface="Times New Roman" panose="02020603050405020304" pitchFamily="18" charset="0"/>
              </a:rPr>
              <a:t>Relative Volume Error </a:t>
            </a:r>
            <a:r>
              <a:rPr lang="en-US" sz="2000" dirty="0">
                <a:solidFill>
                  <a:srgbClr val="000000"/>
                </a:solidFill>
                <a:ea typeface="Times New Roman" panose="02020603050405020304" pitchFamily="18" charset="0"/>
                <a:cs typeface="Times New Roman" panose="02020603050405020304" pitchFamily="18" charset="0"/>
              </a:rPr>
              <a:t>(</a:t>
            </a:r>
            <a:r>
              <a:rPr lang="en-US" sz="2000" dirty="0" err="1">
                <a:solidFill>
                  <a:srgbClr val="000000"/>
                </a:solidFill>
                <a:ea typeface="Times New Roman" panose="02020603050405020304" pitchFamily="18" charset="0"/>
                <a:cs typeface="Times New Roman" panose="02020603050405020304" pitchFamily="18" charset="0"/>
              </a:rPr>
              <a:t>Booij</a:t>
            </a:r>
            <a:r>
              <a:rPr lang="en-US" sz="2000" dirty="0">
                <a:solidFill>
                  <a:srgbClr val="000000"/>
                </a:solidFill>
                <a:ea typeface="Times New Roman" panose="02020603050405020304" pitchFamily="18" charset="0"/>
                <a:cs typeface="Times New Roman" panose="02020603050405020304" pitchFamily="18" charset="0"/>
              </a:rPr>
              <a:t> 2005)</a:t>
            </a:r>
            <a:r>
              <a:rPr lang="en-US" sz="2000" i="1" dirty="0">
                <a:solidFill>
                  <a:srgbClr val="000000"/>
                </a:solidFill>
                <a:ea typeface="Times New Roman" panose="02020603050405020304" pitchFamily="18" charset="0"/>
                <a:cs typeface="Times New Roman" panose="02020603050405020304" pitchFamily="18" charset="0"/>
              </a:rPr>
              <a:t>:</a:t>
            </a:r>
            <a:endParaRPr lang="id-ID" sz="2000" dirty="0"/>
          </a:p>
        </p:txBody>
      </p:sp>
      <mc:AlternateContent xmlns:mc="http://schemas.openxmlformats.org/markup-compatibility/2006">
        <mc:Choice xmlns:a14="http://schemas.microsoft.com/office/drawing/2010/main" Requires="a14">
          <p:sp>
            <p:nvSpPr>
              <p:cNvPr id="6" name="Rectangle 5"/>
              <p:cNvSpPr/>
              <p:nvPr/>
            </p:nvSpPr>
            <p:spPr>
              <a:xfrm>
                <a:off x="4504275" y="4747455"/>
                <a:ext cx="3111749" cy="87152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id-ID" sz="2400" i="1"/>
                        <m:t>𝑉𝐸</m:t>
                      </m:r>
                      <m:r>
                        <a:rPr lang="id-ID" sz="2400" i="0"/>
                        <m:t>=</m:t>
                      </m:r>
                      <m:f>
                        <m:fPr>
                          <m:ctrlPr>
                            <a:rPr lang="id-ID" sz="2400" i="1"/>
                          </m:ctrlPr>
                        </m:fPr>
                        <m:num>
                          <m:nary>
                            <m:naryPr>
                              <m:chr m:val="∑"/>
                              <m:subHide m:val="on"/>
                              <m:supHide m:val="on"/>
                              <m:ctrlPr>
                                <a:rPr lang="id-ID" sz="2400" i="1"/>
                              </m:ctrlPr>
                            </m:naryPr>
                            <m:sub/>
                            <m:sup/>
                            <m:e>
                              <m:d>
                                <m:dPr>
                                  <m:ctrlPr>
                                    <a:rPr lang="id-ID" sz="2400" i="1"/>
                                  </m:ctrlPr>
                                </m:dPr>
                                <m:e>
                                  <m:sSub>
                                    <m:sSubPr>
                                      <m:ctrlPr>
                                        <a:rPr lang="id-ID" sz="2400" i="1"/>
                                      </m:ctrlPr>
                                    </m:sSubPr>
                                    <m:e>
                                      <m:sSub>
                                        <m:sSubPr>
                                          <m:ctrlPr>
                                            <a:rPr lang="id-ID" sz="2400" i="1"/>
                                          </m:ctrlPr>
                                        </m:sSubPr>
                                        <m:e>
                                          <m:r>
                                            <m:rPr>
                                              <m:sty m:val="p"/>
                                            </m:rPr>
                                            <a:rPr lang="id-ID" sz="2400" i="0"/>
                                            <m:t>Q</m:t>
                                          </m:r>
                                        </m:e>
                                        <m:sub>
                                          <m:r>
                                            <m:rPr>
                                              <m:sty m:val="p"/>
                                            </m:rPr>
                                            <a:rPr lang="id-ID" sz="2400" i="0"/>
                                            <m:t>sim</m:t>
                                          </m:r>
                                        </m:sub>
                                      </m:sSub>
                                      <m:r>
                                        <a:rPr lang="id-ID" sz="2400" i="0"/>
                                        <m:t>−</m:t>
                                      </m:r>
                                      <m:r>
                                        <m:rPr>
                                          <m:sty m:val="p"/>
                                        </m:rPr>
                                        <a:rPr lang="id-ID" sz="2400" i="0"/>
                                        <m:t>Q</m:t>
                                      </m:r>
                                    </m:e>
                                    <m:sub>
                                      <m:r>
                                        <m:rPr>
                                          <m:sty m:val="p"/>
                                        </m:rPr>
                                        <a:rPr lang="id-ID" sz="2400" i="0"/>
                                        <m:t>obs</m:t>
                                      </m:r>
                                    </m:sub>
                                  </m:sSub>
                                </m:e>
                              </m:d>
                            </m:e>
                          </m:nary>
                        </m:num>
                        <m:den>
                          <m:nary>
                            <m:naryPr>
                              <m:chr m:val="∑"/>
                              <m:subHide m:val="on"/>
                              <m:supHide m:val="on"/>
                              <m:ctrlPr>
                                <a:rPr lang="id-ID" sz="2400" i="1"/>
                              </m:ctrlPr>
                            </m:naryPr>
                            <m:sub/>
                            <m:sup/>
                            <m:e>
                              <m:d>
                                <m:dPr>
                                  <m:ctrlPr>
                                    <a:rPr lang="id-ID" sz="2400" i="1"/>
                                  </m:ctrlPr>
                                </m:dPr>
                                <m:e>
                                  <m:sSub>
                                    <m:sSubPr>
                                      <m:ctrlPr>
                                        <a:rPr lang="id-ID" sz="2400" i="1"/>
                                      </m:ctrlPr>
                                    </m:sSubPr>
                                    <m:e>
                                      <m:r>
                                        <m:rPr>
                                          <m:sty m:val="p"/>
                                        </m:rPr>
                                        <a:rPr lang="id-ID" sz="2400" i="0"/>
                                        <m:t>Q</m:t>
                                      </m:r>
                                    </m:e>
                                    <m:sub>
                                      <m:r>
                                        <m:rPr>
                                          <m:sty m:val="p"/>
                                        </m:rPr>
                                        <a:rPr lang="id-ID" sz="2400" i="0"/>
                                        <m:t>obs</m:t>
                                      </m:r>
                                    </m:sub>
                                  </m:sSub>
                                </m:e>
                              </m:d>
                            </m:e>
                          </m:nary>
                        </m:den>
                      </m:f>
                    </m:oMath>
                  </m:oMathPara>
                </a14:m>
                <a:endParaRPr lang="id-ID" sz="2400" dirty="0"/>
              </a:p>
            </p:txBody>
          </p:sp>
        </mc:Choice>
        <mc:Fallback>
          <p:sp>
            <p:nvSpPr>
              <p:cNvPr id="6" name="Rectangle 5"/>
              <p:cNvSpPr>
                <a:spLocks noRot="1" noChangeAspect="1" noMove="1" noResize="1" noEditPoints="1" noAdjustHandles="1" noChangeArrowheads="1" noChangeShapeType="1" noTextEdit="1"/>
              </p:cNvSpPr>
              <p:nvPr/>
            </p:nvSpPr>
            <p:spPr>
              <a:xfrm>
                <a:off x="4504275" y="4747455"/>
                <a:ext cx="3111749" cy="871521"/>
              </a:xfrm>
              <a:prstGeom prst="rect">
                <a:avLst/>
              </a:prstGeom>
              <a:blipFill>
                <a:blip r:embed="rId3"/>
                <a:stretch>
                  <a:fillRect/>
                </a:stretch>
              </a:blipFill>
            </p:spPr>
            <p:txBody>
              <a:bodyPr/>
              <a:lstStyle/>
              <a:p>
                <a:r>
                  <a:rPr lang="id-ID">
                    <a:noFill/>
                  </a:rPr>
                  <a:t> </a:t>
                </a:r>
              </a:p>
            </p:txBody>
          </p:sp>
        </mc:Fallback>
      </mc:AlternateContent>
    </p:spTree>
    <p:extLst>
      <p:ext uri="{BB962C8B-B14F-4D97-AF65-F5344CB8AC3E}">
        <p14:creationId xmlns:p14="http://schemas.microsoft.com/office/powerpoint/2010/main" val="8310477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6A76F"/>
        </a:solidFill>
        <a:effectLst/>
      </p:bgPr>
    </p:bg>
    <p:spTree>
      <p:nvGrpSpPr>
        <p:cNvPr id="1" name=""/>
        <p:cNvGrpSpPr/>
        <p:nvPr/>
      </p:nvGrpSpPr>
      <p:grpSpPr>
        <a:xfrm>
          <a:off x="0" y="0"/>
          <a:ext cx="0" cy="0"/>
          <a:chOff x="0" y="0"/>
          <a:chExt cx="0" cy="0"/>
        </a:xfrm>
      </p:grpSpPr>
      <p:sp>
        <p:nvSpPr>
          <p:cNvPr id="8" name="Rounded Rectangle 7"/>
          <p:cNvSpPr/>
          <p:nvPr/>
        </p:nvSpPr>
        <p:spPr>
          <a:xfrm>
            <a:off x="11163684" y="6255335"/>
            <a:ext cx="619125" cy="466725"/>
          </a:xfrm>
          <a:prstGeom prst="roundRect">
            <a:avLst/>
          </a:prstGeom>
          <a:solidFill>
            <a:srgbClr val="9ACC39"/>
          </a:solidFill>
          <a:ln>
            <a:solidFill>
              <a:srgbClr val="9ACC39"/>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t>27</a:t>
            </a:r>
            <a:endParaRPr lang="id-ID" b="1" dirty="0"/>
          </a:p>
        </p:txBody>
      </p:sp>
      <p:sp>
        <p:nvSpPr>
          <p:cNvPr id="9" name="Rectangle 8"/>
          <p:cNvSpPr/>
          <p:nvPr/>
        </p:nvSpPr>
        <p:spPr>
          <a:xfrm>
            <a:off x="180975" y="6350197"/>
            <a:ext cx="11601834" cy="307777"/>
          </a:xfrm>
          <a:prstGeom prst="rect">
            <a:avLst/>
          </a:prstGeom>
        </p:spPr>
        <p:txBody>
          <a:bodyPr wrap="square">
            <a:spAutoFit/>
          </a:bodyPr>
          <a:lstStyle/>
          <a:p>
            <a:r>
              <a:rPr lang="id-ID" sz="1400" b="1" dirty="0" smtClean="0">
                <a:solidFill>
                  <a:schemeClr val="bg1"/>
                </a:solidFill>
                <a:latin typeface="Calibri" panose="020F0502020204030204" pitchFamily="34" charset="0"/>
                <a:cs typeface="Calibri" panose="020F0502020204030204" pitchFamily="34" charset="0"/>
              </a:rPr>
              <a:t>Kamis, 18 </a:t>
            </a:r>
            <a:r>
              <a:rPr lang="id-ID" sz="1400" b="1" dirty="0">
                <a:solidFill>
                  <a:schemeClr val="bg1"/>
                </a:solidFill>
                <a:latin typeface="Calibri" panose="020F0502020204030204" pitchFamily="34" charset="0"/>
                <a:cs typeface="Calibri" panose="020F0502020204030204" pitchFamily="34" charset="0"/>
              </a:rPr>
              <a:t>Oktober </a:t>
            </a:r>
            <a:r>
              <a:rPr lang="id-ID" sz="1400" b="1" dirty="0" smtClean="0">
                <a:solidFill>
                  <a:schemeClr val="bg1"/>
                </a:solidFill>
                <a:latin typeface="Calibri" panose="020F0502020204030204" pitchFamily="34" charset="0"/>
                <a:cs typeface="Calibri" panose="020F0502020204030204" pitchFamily="34" charset="0"/>
              </a:rPr>
              <a:t>2018</a:t>
            </a:r>
            <a:r>
              <a:rPr lang="en-US" sz="1400" b="1" dirty="0">
                <a:solidFill>
                  <a:schemeClr val="bg1"/>
                </a:solidFill>
                <a:latin typeface="Calibri" panose="020F0502020204030204" pitchFamily="34" charset="0"/>
                <a:cs typeface="Calibri" panose="020F0502020204030204" pitchFamily="34" charset="0"/>
              </a:rPr>
              <a:t>	</a:t>
            </a:r>
            <a:r>
              <a:rPr lang="en-US" sz="1400" b="1" dirty="0" smtClean="0">
                <a:solidFill>
                  <a:schemeClr val="bg1"/>
                </a:solidFill>
                <a:latin typeface="Calibri" panose="020F0502020204030204" pitchFamily="34" charset="0"/>
                <a:cs typeface="Calibri" panose="020F0502020204030204" pitchFamily="34" charset="0"/>
              </a:rPr>
              <a:t>										</a:t>
            </a:r>
            <a:r>
              <a:rPr lang="en-US" sz="1400" b="1" dirty="0">
                <a:solidFill>
                  <a:schemeClr val="bg1"/>
                </a:solidFill>
                <a:latin typeface="Calibri" panose="020F0502020204030204" pitchFamily="34" charset="0"/>
                <a:cs typeface="Calibri" panose="020F0502020204030204" pitchFamily="34" charset="0"/>
              </a:rPr>
              <a:t>	 </a:t>
            </a:r>
            <a:r>
              <a:rPr lang="en-US" sz="1400" b="1" dirty="0" smtClean="0">
                <a:solidFill>
                  <a:schemeClr val="bg1"/>
                </a:solidFill>
                <a:latin typeface="Calibri" panose="020F0502020204030204" pitchFamily="34" charset="0"/>
                <a:cs typeface="Calibri" panose="020F0502020204030204" pitchFamily="34" charset="0"/>
              </a:rPr>
              <a:t>       </a:t>
            </a:r>
            <a:r>
              <a:rPr lang="id-ID" sz="1400" b="1" dirty="0" smtClean="0">
                <a:solidFill>
                  <a:schemeClr val="bg1"/>
                </a:solidFill>
                <a:latin typeface="Calibri" panose="020F0502020204030204" pitchFamily="34" charset="0"/>
                <a:cs typeface="Calibri" panose="020F0502020204030204" pitchFamily="34" charset="0"/>
              </a:rPr>
              <a:t>Kolokium Magister Ilmu Komputer Kelas Reguler</a:t>
            </a:r>
            <a:endParaRPr lang="id-ID" sz="1400" b="1" dirty="0">
              <a:solidFill>
                <a:schemeClr val="bg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24092" y="2571749"/>
            <a:ext cx="10515600" cy="1209675"/>
          </a:xfrm>
        </p:spPr>
        <p:txBody>
          <a:bodyPr>
            <a:normAutofit lnSpcReduction="10000"/>
          </a:bodyPr>
          <a:lstStyle/>
          <a:p>
            <a:pPr marL="0" indent="0" algn="ctr">
              <a:buNone/>
            </a:pPr>
            <a:r>
              <a:rPr lang="id-ID" sz="8800" b="1" dirty="0">
                <a:solidFill>
                  <a:schemeClr val="bg1"/>
                </a:solidFill>
              </a:rPr>
              <a:t>Jadwal Penelitian</a:t>
            </a:r>
          </a:p>
        </p:txBody>
      </p:sp>
    </p:spTree>
    <p:extLst>
      <p:ext uri="{BB962C8B-B14F-4D97-AF65-F5344CB8AC3E}">
        <p14:creationId xmlns:p14="http://schemas.microsoft.com/office/powerpoint/2010/main" val="38237473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14375" y="217680"/>
            <a:ext cx="11068434" cy="892470"/>
          </a:xfrm>
        </p:spPr>
        <p:txBody>
          <a:bodyPr/>
          <a:lstStyle/>
          <a:p>
            <a:r>
              <a:rPr lang="id-ID" b="1" dirty="0" smtClean="0">
                <a:latin typeface="+mn-lt"/>
              </a:rPr>
              <a:t>Jadwal</a:t>
            </a:r>
            <a:r>
              <a:rPr lang="id-ID" b="1" dirty="0" smtClean="0">
                <a:solidFill>
                  <a:srgbClr val="9ACC39"/>
                </a:solidFill>
                <a:latin typeface="+mn-lt"/>
              </a:rPr>
              <a:t> Penelitian</a:t>
            </a:r>
            <a:endParaRPr lang="id-ID" b="1" dirty="0">
              <a:solidFill>
                <a:srgbClr val="9ACC39"/>
              </a:solidFill>
              <a:latin typeface="+mn-lt"/>
            </a:endParaRPr>
          </a:p>
        </p:txBody>
      </p:sp>
      <p:sp>
        <p:nvSpPr>
          <p:cNvPr id="8" name="Rounded Rectangle 7"/>
          <p:cNvSpPr/>
          <p:nvPr/>
        </p:nvSpPr>
        <p:spPr>
          <a:xfrm>
            <a:off x="11163684" y="6255335"/>
            <a:ext cx="619125" cy="466725"/>
          </a:xfrm>
          <a:prstGeom prst="roundRect">
            <a:avLst/>
          </a:prstGeom>
          <a:solidFill>
            <a:srgbClr val="9ACC39"/>
          </a:solidFill>
          <a:ln>
            <a:solidFill>
              <a:srgbClr val="9ACC39"/>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t>28</a:t>
            </a:r>
            <a:endParaRPr lang="id-ID" b="1" dirty="0"/>
          </a:p>
        </p:txBody>
      </p:sp>
      <p:sp>
        <p:nvSpPr>
          <p:cNvPr id="9" name="Rectangle 8"/>
          <p:cNvSpPr/>
          <p:nvPr/>
        </p:nvSpPr>
        <p:spPr>
          <a:xfrm>
            <a:off x="180975" y="6350197"/>
            <a:ext cx="11601834" cy="307777"/>
          </a:xfrm>
          <a:prstGeom prst="rect">
            <a:avLst/>
          </a:prstGeom>
        </p:spPr>
        <p:txBody>
          <a:bodyPr wrap="square">
            <a:spAutoFit/>
          </a:bodyPr>
          <a:lstStyle/>
          <a:p>
            <a:r>
              <a:rPr lang="id-ID" sz="1400" b="1" dirty="0" smtClean="0">
                <a:solidFill>
                  <a:schemeClr val="bg1">
                    <a:lumMod val="50000"/>
                  </a:schemeClr>
                </a:solidFill>
                <a:latin typeface="Calibri" panose="020F0502020204030204" pitchFamily="34" charset="0"/>
                <a:cs typeface="Calibri" panose="020F0502020204030204" pitchFamily="34" charset="0"/>
              </a:rPr>
              <a:t>Kamis, 18 </a:t>
            </a:r>
            <a:r>
              <a:rPr lang="id-ID" sz="1400" b="1" dirty="0">
                <a:solidFill>
                  <a:schemeClr val="bg1">
                    <a:lumMod val="50000"/>
                  </a:schemeClr>
                </a:solidFill>
                <a:latin typeface="Calibri" panose="020F0502020204030204" pitchFamily="34" charset="0"/>
                <a:cs typeface="Calibri" panose="020F0502020204030204" pitchFamily="34" charset="0"/>
              </a:rPr>
              <a:t>Oktober </a:t>
            </a:r>
            <a:r>
              <a:rPr lang="id-ID" sz="1400" b="1" dirty="0" smtClean="0">
                <a:solidFill>
                  <a:schemeClr val="bg1">
                    <a:lumMod val="50000"/>
                  </a:schemeClr>
                </a:solidFill>
                <a:latin typeface="Calibri" panose="020F0502020204030204" pitchFamily="34" charset="0"/>
                <a:cs typeface="Calibri" panose="020F0502020204030204" pitchFamily="34" charset="0"/>
              </a:rPr>
              <a:t>2018</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id-ID" sz="1400" b="1" dirty="0" smtClean="0">
                <a:solidFill>
                  <a:schemeClr val="bg1">
                    <a:lumMod val="50000"/>
                  </a:schemeClr>
                </a:solidFill>
                <a:latin typeface="Calibri" panose="020F0502020204030204" pitchFamily="34" charset="0"/>
                <a:cs typeface="Calibri" panose="020F0502020204030204" pitchFamily="34" charset="0"/>
              </a:rPr>
              <a:t>Kolokium Magister Ilmu Komputer Kelas Reguler</a:t>
            </a:r>
            <a:endParaRPr lang="id-ID" sz="1400" b="1" dirty="0">
              <a:solidFill>
                <a:schemeClr val="bg1">
                  <a:lumMod val="50000"/>
                </a:schemeClr>
              </a:solidFill>
              <a:latin typeface="Calibri" panose="020F0502020204030204" pitchFamily="34" charset="0"/>
              <a:cs typeface="Calibri" panose="020F0502020204030204" pitchFamily="34" charset="0"/>
            </a:endParaRPr>
          </a:p>
        </p:txBody>
      </p:sp>
      <p:grpSp>
        <p:nvGrpSpPr>
          <p:cNvPr id="18" name="Group 17"/>
          <p:cNvGrpSpPr/>
          <p:nvPr/>
        </p:nvGrpSpPr>
        <p:grpSpPr>
          <a:xfrm>
            <a:off x="333376" y="382928"/>
            <a:ext cx="133350" cy="541480"/>
            <a:chOff x="317656" y="371475"/>
            <a:chExt cx="157163" cy="638175"/>
          </a:xfrm>
        </p:grpSpPr>
        <p:sp>
          <p:nvSpPr>
            <p:cNvPr id="16" name="Rectangle 15"/>
            <p:cNvSpPr/>
            <p:nvPr/>
          </p:nvSpPr>
          <p:spPr>
            <a:xfrm flipH="1">
              <a:off x="369569" y="371475"/>
              <a:ext cx="45719" cy="638175"/>
            </a:xfrm>
            <a:prstGeom prst="rect">
              <a:avLst/>
            </a:prstGeom>
            <a:solidFill>
              <a:srgbClr val="99CB38"/>
            </a:solidFill>
            <a:ln>
              <a:solidFill>
                <a:srgbClr val="99C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317656" y="614362"/>
              <a:ext cx="157163" cy="157163"/>
            </a:xfrm>
            <a:prstGeom prst="ellipse">
              <a:avLst/>
            </a:prstGeom>
            <a:solidFill>
              <a:srgbClr val="62A637"/>
            </a:solidFill>
            <a:ln>
              <a:solidFill>
                <a:srgbClr val="62A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aphicFrame>
        <p:nvGraphicFramePr>
          <p:cNvPr id="2" name="Table 1"/>
          <p:cNvGraphicFramePr>
            <a:graphicFrameLocks noGrp="1"/>
          </p:cNvGraphicFramePr>
          <p:nvPr>
            <p:extLst>
              <p:ext uri="{D42A27DB-BD31-4B8C-83A1-F6EECF244321}">
                <p14:modId xmlns:p14="http://schemas.microsoft.com/office/powerpoint/2010/main" val="223897390"/>
              </p:ext>
            </p:extLst>
          </p:nvPr>
        </p:nvGraphicFramePr>
        <p:xfrm>
          <a:off x="1083371" y="1205012"/>
          <a:ext cx="9797041" cy="4616686"/>
        </p:xfrm>
        <a:graphic>
          <a:graphicData uri="http://schemas.openxmlformats.org/drawingml/2006/table">
            <a:tbl>
              <a:tblPr firstRow="1" firstCol="1" bandRow="1">
                <a:tableStyleId>{93296810-A885-4BE3-A3E7-6D5BEEA58F35}</a:tableStyleId>
              </a:tblPr>
              <a:tblGrid>
                <a:gridCol w="3443282">
                  <a:extLst>
                    <a:ext uri="{9D8B030D-6E8A-4147-A177-3AD203B41FA5}">
                      <a16:colId xmlns:a16="http://schemas.microsoft.com/office/drawing/2014/main" val="3181621552"/>
                    </a:ext>
                  </a:extLst>
                </a:gridCol>
                <a:gridCol w="525779">
                  <a:extLst>
                    <a:ext uri="{9D8B030D-6E8A-4147-A177-3AD203B41FA5}">
                      <a16:colId xmlns:a16="http://schemas.microsoft.com/office/drawing/2014/main" val="557552212"/>
                    </a:ext>
                  </a:extLst>
                </a:gridCol>
                <a:gridCol w="630936">
                  <a:extLst>
                    <a:ext uri="{9D8B030D-6E8A-4147-A177-3AD203B41FA5}">
                      <a16:colId xmlns:a16="http://schemas.microsoft.com/office/drawing/2014/main" val="41475940"/>
                    </a:ext>
                  </a:extLst>
                </a:gridCol>
                <a:gridCol w="630936">
                  <a:extLst>
                    <a:ext uri="{9D8B030D-6E8A-4147-A177-3AD203B41FA5}">
                      <a16:colId xmlns:a16="http://schemas.microsoft.com/office/drawing/2014/main" val="925827811"/>
                    </a:ext>
                  </a:extLst>
                </a:gridCol>
                <a:gridCol w="630936">
                  <a:extLst>
                    <a:ext uri="{9D8B030D-6E8A-4147-A177-3AD203B41FA5}">
                      <a16:colId xmlns:a16="http://schemas.microsoft.com/office/drawing/2014/main" val="3963046566"/>
                    </a:ext>
                  </a:extLst>
                </a:gridCol>
                <a:gridCol w="525779">
                  <a:extLst>
                    <a:ext uri="{9D8B030D-6E8A-4147-A177-3AD203B41FA5}">
                      <a16:colId xmlns:a16="http://schemas.microsoft.com/office/drawing/2014/main" val="1506540028"/>
                    </a:ext>
                  </a:extLst>
                </a:gridCol>
                <a:gridCol w="525779">
                  <a:extLst>
                    <a:ext uri="{9D8B030D-6E8A-4147-A177-3AD203B41FA5}">
                      <a16:colId xmlns:a16="http://schemas.microsoft.com/office/drawing/2014/main" val="1867236694"/>
                    </a:ext>
                  </a:extLst>
                </a:gridCol>
                <a:gridCol w="630936">
                  <a:extLst>
                    <a:ext uri="{9D8B030D-6E8A-4147-A177-3AD203B41FA5}">
                      <a16:colId xmlns:a16="http://schemas.microsoft.com/office/drawing/2014/main" val="1606114534"/>
                    </a:ext>
                  </a:extLst>
                </a:gridCol>
                <a:gridCol w="630936">
                  <a:extLst>
                    <a:ext uri="{9D8B030D-6E8A-4147-A177-3AD203B41FA5}">
                      <a16:colId xmlns:a16="http://schemas.microsoft.com/office/drawing/2014/main" val="2922139577"/>
                    </a:ext>
                  </a:extLst>
                </a:gridCol>
                <a:gridCol w="630936">
                  <a:extLst>
                    <a:ext uri="{9D8B030D-6E8A-4147-A177-3AD203B41FA5}">
                      <a16:colId xmlns:a16="http://schemas.microsoft.com/office/drawing/2014/main" val="753509122"/>
                    </a:ext>
                  </a:extLst>
                </a:gridCol>
                <a:gridCol w="495403">
                  <a:extLst>
                    <a:ext uri="{9D8B030D-6E8A-4147-A177-3AD203B41FA5}">
                      <a16:colId xmlns:a16="http://schemas.microsoft.com/office/drawing/2014/main" val="1864311067"/>
                    </a:ext>
                  </a:extLst>
                </a:gridCol>
                <a:gridCol w="495403">
                  <a:extLst>
                    <a:ext uri="{9D8B030D-6E8A-4147-A177-3AD203B41FA5}">
                      <a16:colId xmlns:a16="http://schemas.microsoft.com/office/drawing/2014/main" val="3228821449"/>
                    </a:ext>
                  </a:extLst>
                </a:gridCol>
              </a:tblGrid>
              <a:tr h="290546">
                <a:tc rowSpan="2">
                  <a:txBody>
                    <a:bodyPr/>
                    <a:lstStyle/>
                    <a:p>
                      <a:pPr marL="0" marR="0" indent="0" algn="ctr">
                        <a:lnSpc>
                          <a:spcPct val="115000"/>
                        </a:lnSpc>
                        <a:spcBef>
                          <a:spcPts val="0"/>
                        </a:spcBef>
                        <a:spcAft>
                          <a:spcPts val="0"/>
                        </a:spcAft>
                      </a:pPr>
                      <a:r>
                        <a:rPr lang="en-US" sz="1400">
                          <a:effectLst/>
                        </a:rPr>
                        <a:t>Kegiatan</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ctr"/>
                </a:tc>
                <a:tc gridSpan="5">
                  <a:txBody>
                    <a:bodyPr/>
                    <a:lstStyle/>
                    <a:p>
                      <a:pPr marL="0" marR="0" indent="0" algn="ctr">
                        <a:lnSpc>
                          <a:spcPct val="115000"/>
                        </a:lnSpc>
                        <a:spcBef>
                          <a:spcPts val="0"/>
                        </a:spcBef>
                        <a:spcAft>
                          <a:spcPts val="0"/>
                        </a:spcAft>
                      </a:pPr>
                      <a:r>
                        <a:rPr lang="en-US" sz="1400">
                          <a:effectLst/>
                        </a:rPr>
                        <a:t>2018, Bulan ke-</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gridSpan="6">
                  <a:txBody>
                    <a:bodyPr/>
                    <a:lstStyle/>
                    <a:p>
                      <a:pPr marL="0" marR="0" indent="0" algn="ctr">
                        <a:lnSpc>
                          <a:spcPct val="115000"/>
                        </a:lnSpc>
                        <a:spcBef>
                          <a:spcPts val="0"/>
                        </a:spcBef>
                        <a:spcAft>
                          <a:spcPts val="0"/>
                        </a:spcAft>
                      </a:pPr>
                      <a:r>
                        <a:rPr lang="en-US" sz="1400">
                          <a:effectLst/>
                        </a:rPr>
                        <a:t>2019, Bulan ke-</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2551724099"/>
                  </a:ext>
                </a:extLst>
              </a:tr>
              <a:tr h="290546">
                <a:tc vMerge="1">
                  <a:txBody>
                    <a:bodyPr/>
                    <a:lstStyle/>
                    <a:p>
                      <a:endParaRPr lang="id-ID"/>
                    </a:p>
                  </a:txBody>
                  <a:tcPr/>
                </a:tc>
                <a:tc>
                  <a:txBody>
                    <a:bodyPr/>
                    <a:lstStyle/>
                    <a:p>
                      <a:pPr marL="0" marR="0" indent="0" algn="ctr">
                        <a:lnSpc>
                          <a:spcPct val="115000"/>
                        </a:lnSpc>
                        <a:spcBef>
                          <a:spcPts val="0"/>
                        </a:spcBef>
                        <a:spcAft>
                          <a:spcPts val="0"/>
                        </a:spcAft>
                      </a:pPr>
                      <a:r>
                        <a:rPr lang="en-US" sz="1400">
                          <a:effectLst/>
                        </a:rPr>
                        <a:t>8</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ctr"/>
                </a:tc>
                <a:tc>
                  <a:txBody>
                    <a:bodyPr/>
                    <a:lstStyle/>
                    <a:p>
                      <a:pPr marL="0" marR="0" indent="0" algn="ctr">
                        <a:lnSpc>
                          <a:spcPct val="115000"/>
                        </a:lnSpc>
                        <a:spcBef>
                          <a:spcPts val="0"/>
                        </a:spcBef>
                        <a:spcAft>
                          <a:spcPts val="0"/>
                        </a:spcAft>
                      </a:pPr>
                      <a:r>
                        <a:rPr lang="en-US" sz="1400">
                          <a:effectLst/>
                        </a:rPr>
                        <a:t>9</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ctr"/>
                </a:tc>
                <a:tc>
                  <a:txBody>
                    <a:bodyPr/>
                    <a:lstStyle/>
                    <a:p>
                      <a:pPr marL="0" marR="0" indent="0" algn="ctr">
                        <a:lnSpc>
                          <a:spcPct val="115000"/>
                        </a:lnSpc>
                        <a:spcBef>
                          <a:spcPts val="0"/>
                        </a:spcBef>
                        <a:spcAft>
                          <a:spcPts val="0"/>
                        </a:spcAft>
                      </a:pPr>
                      <a:r>
                        <a:rPr lang="en-US" sz="1400">
                          <a:effectLst/>
                        </a:rPr>
                        <a:t>10</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ctr"/>
                </a:tc>
                <a:tc>
                  <a:txBody>
                    <a:bodyPr/>
                    <a:lstStyle/>
                    <a:p>
                      <a:pPr marL="0" marR="0" indent="0" algn="ctr">
                        <a:lnSpc>
                          <a:spcPct val="115000"/>
                        </a:lnSpc>
                        <a:spcBef>
                          <a:spcPts val="0"/>
                        </a:spcBef>
                        <a:spcAft>
                          <a:spcPts val="0"/>
                        </a:spcAft>
                      </a:pPr>
                      <a:r>
                        <a:rPr lang="en-US" sz="1400">
                          <a:effectLst/>
                        </a:rPr>
                        <a:t>11</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ctr"/>
                </a:tc>
                <a:tc>
                  <a:txBody>
                    <a:bodyPr/>
                    <a:lstStyle/>
                    <a:p>
                      <a:pPr marL="0" marR="0" indent="0" algn="ctr">
                        <a:lnSpc>
                          <a:spcPct val="115000"/>
                        </a:lnSpc>
                        <a:spcBef>
                          <a:spcPts val="0"/>
                        </a:spcBef>
                        <a:spcAft>
                          <a:spcPts val="0"/>
                        </a:spcAft>
                      </a:pPr>
                      <a:r>
                        <a:rPr lang="en-US" sz="1400">
                          <a:effectLst/>
                        </a:rPr>
                        <a:t>12</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ctr"/>
                </a:tc>
                <a:tc>
                  <a:txBody>
                    <a:bodyPr/>
                    <a:lstStyle/>
                    <a:p>
                      <a:pPr marL="0" marR="0" indent="0" algn="ctr">
                        <a:lnSpc>
                          <a:spcPct val="115000"/>
                        </a:lnSpc>
                        <a:spcBef>
                          <a:spcPts val="0"/>
                        </a:spcBef>
                        <a:spcAft>
                          <a:spcPts val="0"/>
                        </a:spcAft>
                      </a:pPr>
                      <a:r>
                        <a:rPr lang="en-US" sz="1400">
                          <a:effectLst/>
                        </a:rPr>
                        <a:t>1</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ctr"/>
                </a:tc>
                <a:tc>
                  <a:txBody>
                    <a:bodyPr/>
                    <a:lstStyle/>
                    <a:p>
                      <a:pPr marL="0" marR="0" indent="0" algn="ctr">
                        <a:lnSpc>
                          <a:spcPct val="115000"/>
                        </a:lnSpc>
                        <a:spcBef>
                          <a:spcPts val="0"/>
                        </a:spcBef>
                        <a:spcAft>
                          <a:spcPts val="0"/>
                        </a:spcAft>
                      </a:pPr>
                      <a:r>
                        <a:rPr lang="en-US" sz="1400">
                          <a:effectLst/>
                        </a:rPr>
                        <a:t>2</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ctr"/>
                </a:tc>
                <a:tc>
                  <a:txBody>
                    <a:bodyPr/>
                    <a:lstStyle/>
                    <a:p>
                      <a:pPr marL="0" marR="0" indent="0" algn="ctr">
                        <a:lnSpc>
                          <a:spcPct val="115000"/>
                        </a:lnSpc>
                        <a:spcBef>
                          <a:spcPts val="0"/>
                        </a:spcBef>
                        <a:spcAft>
                          <a:spcPts val="0"/>
                        </a:spcAft>
                      </a:pPr>
                      <a:r>
                        <a:rPr lang="en-US" sz="1400">
                          <a:effectLst/>
                        </a:rPr>
                        <a:t>3</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ctr"/>
                </a:tc>
                <a:tc>
                  <a:txBody>
                    <a:bodyPr/>
                    <a:lstStyle/>
                    <a:p>
                      <a:pPr marL="0" marR="0" indent="0" algn="ctr">
                        <a:lnSpc>
                          <a:spcPct val="115000"/>
                        </a:lnSpc>
                        <a:spcBef>
                          <a:spcPts val="0"/>
                        </a:spcBef>
                        <a:spcAft>
                          <a:spcPts val="0"/>
                        </a:spcAft>
                      </a:pPr>
                      <a:r>
                        <a:rPr lang="en-US" sz="1400">
                          <a:effectLst/>
                        </a:rPr>
                        <a:t>4</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ctr"/>
                </a:tc>
                <a:tc>
                  <a:txBody>
                    <a:bodyPr/>
                    <a:lstStyle/>
                    <a:p>
                      <a:pPr marL="0" marR="0" indent="0" algn="ctr">
                        <a:lnSpc>
                          <a:spcPct val="115000"/>
                        </a:lnSpc>
                        <a:spcBef>
                          <a:spcPts val="0"/>
                        </a:spcBef>
                        <a:spcAft>
                          <a:spcPts val="0"/>
                        </a:spcAft>
                      </a:pPr>
                      <a:r>
                        <a:rPr lang="en-US" sz="1400">
                          <a:effectLst/>
                        </a:rPr>
                        <a:t>5</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ctr"/>
                </a:tc>
                <a:tc>
                  <a:txBody>
                    <a:bodyPr/>
                    <a:lstStyle/>
                    <a:p>
                      <a:pPr marL="0" marR="0" indent="0" algn="ctr">
                        <a:lnSpc>
                          <a:spcPct val="115000"/>
                        </a:lnSpc>
                        <a:spcBef>
                          <a:spcPts val="0"/>
                        </a:spcBef>
                        <a:spcAft>
                          <a:spcPts val="0"/>
                        </a:spcAft>
                      </a:pPr>
                      <a:r>
                        <a:rPr lang="en-US" sz="1400">
                          <a:effectLst/>
                        </a:rPr>
                        <a:t>6</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ctr"/>
                </a:tc>
                <a:extLst>
                  <a:ext uri="{0D108BD9-81ED-4DB2-BD59-A6C34878D82A}">
                    <a16:rowId xmlns:a16="http://schemas.microsoft.com/office/drawing/2014/main" val="4160105826"/>
                  </a:ext>
                </a:extLst>
              </a:tr>
              <a:tr h="290546">
                <a:tc>
                  <a:txBody>
                    <a:bodyPr/>
                    <a:lstStyle/>
                    <a:p>
                      <a:pPr marL="0" marR="0" indent="0" algn="l">
                        <a:lnSpc>
                          <a:spcPct val="115000"/>
                        </a:lnSpc>
                        <a:spcBef>
                          <a:spcPts val="0"/>
                        </a:spcBef>
                        <a:spcAft>
                          <a:spcPts val="0"/>
                        </a:spcAft>
                      </a:pPr>
                      <a:r>
                        <a:rPr lang="en-US" sz="1600">
                          <a:effectLst/>
                        </a:rPr>
                        <a:t>Penulisan proposal tesis</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ctr"/>
                </a:tc>
                <a:tc>
                  <a:txBody>
                    <a:bodyPr/>
                    <a:lstStyle/>
                    <a:p>
                      <a:pPr marL="0" marR="0" indent="0" algn="l">
                        <a:lnSpc>
                          <a:spcPct val="115000"/>
                        </a:lnSpc>
                        <a:spcBef>
                          <a:spcPts val="0"/>
                        </a:spcBef>
                        <a:spcAft>
                          <a:spcPts val="0"/>
                        </a:spcAft>
                      </a:pPr>
                      <a:r>
                        <a:rPr lang="en-US" sz="1600" dirty="0">
                          <a:effectLst/>
                        </a:rPr>
                        <a:t> </a:t>
                      </a:r>
                      <a:endParaRPr lang="en-US" sz="1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solidFill>
                      <a:srgbClr val="FFC000"/>
                    </a:solidFill>
                  </a:tcPr>
                </a:tc>
                <a:tc>
                  <a:txBody>
                    <a:bodyPr/>
                    <a:lstStyle/>
                    <a:p>
                      <a:pPr marL="0" marR="0" indent="0" algn="l">
                        <a:lnSpc>
                          <a:spcPct val="115000"/>
                        </a:lnSpc>
                        <a:spcBef>
                          <a:spcPts val="0"/>
                        </a:spcBef>
                        <a:spcAft>
                          <a:spcPts val="0"/>
                        </a:spcAft>
                      </a:pPr>
                      <a:r>
                        <a:rPr lang="en-US" sz="1600" dirty="0">
                          <a:effectLst/>
                        </a:rPr>
                        <a:t> </a:t>
                      </a:r>
                      <a:endParaRPr lang="en-US" sz="1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solidFill>
                      <a:srgbClr val="FFC000"/>
                    </a:solidFill>
                  </a:tcPr>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extLst>
                  <a:ext uri="{0D108BD9-81ED-4DB2-BD59-A6C34878D82A}">
                    <a16:rowId xmlns:a16="http://schemas.microsoft.com/office/drawing/2014/main" val="3670647295"/>
                  </a:ext>
                </a:extLst>
              </a:tr>
              <a:tr h="277942">
                <a:tc>
                  <a:txBody>
                    <a:bodyPr/>
                    <a:lstStyle/>
                    <a:p>
                      <a:pPr marL="0" marR="0" indent="0" algn="l">
                        <a:lnSpc>
                          <a:spcPct val="115000"/>
                        </a:lnSpc>
                        <a:spcBef>
                          <a:spcPts val="0"/>
                        </a:spcBef>
                        <a:spcAft>
                          <a:spcPts val="0"/>
                        </a:spcAft>
                      </a:pPr>
                      <a:r>
                        <a:rPr lang="en-US" sz="1600">
                          <a:effectLst/>
                        </a:rPr>
                        <a:t>Sidang komisi 1</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ctr"/>
                </a:tc>
                <a:tc>
                  <a:txBody>
                    <a:bodyPr/>
                    <a:lstStyle/>
                    <a:p>
                      <a:pPr marL="0" marR="0" indent="0" algn="l">
                        <a:lnSpc>
                          <a:spcPct val="115000"/>
                        </a:lnSpc>
                        <a:spcBef>
                          <a:spcPts val="0"/>
                        </a:spcBef>
                        <a:spcAft>
                          <a:spcPts val="0"/>
                        </a:spcAft>
                      </a:pPr>
                      <a:r>
                        <a:rPr lang="en-US" sz="1600" dirty="0">
                          <a:effectLst/>
                        </a:rPr>
                        <a:t> </a:t>
                      </a:r>
                      <a:endParaRPr lang="en-US" sz="1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solidFill>
                      <a:srgbClr val="FFC000"/>
                    </a:solidFill>
                  </a:tcPr>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dirty="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extLst>
                  <a:ext uri="{0D108BD9-81ED-4DB2-BD59-A6C34878D82A}">
                    <a16:rowId xmlns:a16="http://schemas.microsoft.com/office/drawing/2014/main" val="78046002"/>
                  </a:ext>
                </a:extLst>
              </a:tr>
              <a:tr h="290546">
                <a:tc>
                  <a:txBody>
                    <a:bodyPr/>
                    <a:lstStyle/>
                    <a:p>
                      <a:pPr marL="0" marR="0" indent="0" algn="l">
                        <a:lnSpc>
                          <a:spcPct val="115000"/>
                        </a:lnSpc>
                        <a:spcBef>
                          <a:spcPts val="0"/>
                        </a:spcBef>
                        <a:spcAft>
                          <a:spcPts val="0"/>
                        </a:spcAft>
                      </a:pPr>
                      <a:r>
                        <a:rPr lang="en-US" sz="1600">
                          <a:effectLst/>
                        </a:rPr>
                        <a:t>Kolokium</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ctr"/>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dirty="0">
                        <a:effectLst/>
                        <a:latin typeface="Calibri" panose="020F0502020204030204" pitchFamily="34" charset="0"/>
                        <a:cs typeface="Arial" panose="020B0604020202020204" pitchFamily="34" charset="0"/>
                      </a:endParaRPr>
                    </a:p>
                  </a:txBody>
                  <a:tcPr marL="96551" marR="96551" marT="0" marB="0" anchor="b"/>
                </a:tc>
                <a:tc>
                  <a:txBody>
                    <a:bodyPr/>
                    <a:lstStyle/>
                    <a:p>
                      <a:pPr marL="0" marR="0" indent="0" algn="l">
                        <a:lnSpc>
                          <a:spcPct val="115000"/>
                        </a:lnSpc>
                        <a:spcBef>
                          <a:spcPts val="0"/>
                        </a:spcBef>
                        <a:spcAft>
                          <a:spcPts val="0"/>
                        </a:spcAft>
                      </a:pPr>
                      <a:r>
                        <a:rPr lang="en-US" sz="1600" dirty="0">
                          <a:effectLst/>
                        </a:rPr>
                        <a:t> </a:t>
                      </a:r>
                      <a:endParaRPr lang="en-US" sz="1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solidFill>
                      <a:srgbClr val="FFC000"/>
                    </a:solidFill>
                  </a:tcPr>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extLst>
                  <a:ext uri="{0D108BD9-81ED-4DB2-BD59-A6C34878D82A}">
                    <a16:rowId xmlns:a16="http://schemas.microsoft.com/office/drawing/2014/main" val="3345833673"/>
                  </a:ext>
                </a:extLst>
              </a:tr>
              <a:tr h="277942">
                <a:tc>
                  <a:txBody>
                    <a:bodyPr/>
                    <a:lstStyle/>
                    <a:p>
                      <a:pPr marL="0" marR="0" indent="0" algn="l">
                        <a:lnSpc>
                          <a:spcPct val="115000"/>
                        </a:lnSpc>
                        <a:spcBef>
                          <a:spcPts val="0"/>
                        </a:spcBef>
                        <a:spcAft>
                          <a:spcPts val="0"/>
                        </a:spcAft>
                      </a:pPr>
                      <a:r>
                        <a:rPr lang="en-US" sz="1600">
                          <a:effectLst/>
                        </a:rPr>
                        <a:t>Pengumpulan data</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ctr"/>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marL="0" marR="0" indent="0" algn="l">
                        <a:lnSpc>
                          <a:spcPct val="115000"/>
                        </a:lnSpc>
                        <a:spcBef>
                          <a:spcPts val="0"/>
                        </a:spcBef>
                        <a:spcAft>
                          <a:spcPts val="0"/>
                        </a:spcAft>
                      </a:pPr>
                      <a:r>
                        <a:rPr lang="en-US" sz="1600" dirty="0">
                          <a:effectLst/>
                        </a:rPr>
                        <a:t> </a:t>
                      </a:r>
                      <a:endParaRPr lang="en-US" sz="1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solidFill>
                      <a:srgbClr val="FFC000"/>
                    </a:solidFill>
                  </a:tcPr>
                </a:tc>
                <a:tc>
                  <a:txBody>
                    <a:bodyPr/>
                    <a:lstStyle/>
                    <a:p>
                      <a:pPr marL="0" marR="0" indent="0" algn="l">
                        <a:lnSpc>
                          <a:spcPct val="115000"/>
                        </a:lnSpc>
                        <a:spcBef>
                          <a:spcPts val="0"/>
                        </a:spcBef>
                        <a:spcAft>
                          <a:spcPts val="0"/>
                        </a:spcAft>
                      </a:pPr>
                      <a:r>
                        <a:rPr lang="en-US" sz="1600" dirty="0">
                          <a:effectLst/>
                        </a:rPr>
                        <a:t> </a:t>
                      </a:r>
                      <a:endParaRPr lang="en-US" sz="1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solidFill>
                      <a:srgbClr val="FFC000"/>
                    </a:solidFill>
                  </a:tcPr>
                </a:tc>
                <a:tc>
                  <a:txBody>
                    <a:bodyPr/>
                    <a:lstStyle/>
                    <a:p>
                      <a:pPr marL="0" marR="0" indent="0" algn="l">
                        <a:lnSpc>
                          <a:spcPct val="115000"/>
                        </a:lnSpc>
                        <a:spcBef>
                          <a:spcPts val="0"/>
                        </a:spcBef>
                        <a:spcAft>
                          <a:spcPts val="0"/>
                        </a:spcAft>
                      </a:pPr>
                      <a:r>
                        <a:rPr lang="en-US" sz="1600" dirty="0">
                          <a:effectLst/>
                        </a:rPr>
                        <a:t> </a:t>
                      </a:r>
                      <a:endParaRPr lang="en-US" sz="1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solidFill>
                      <a:srgbClr val="FFC000"/>
                    </a:solidFill>
                  </a:tcPr>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extLst>
                  <a:ext uri="{0D108BD9-81ED-4DB2-BD59-A6C34878D82A}">
                    <a16:rowId xmlns:a16="http://schemas.microsoft.com/office/drawing/2014/main" val="1456375429"/>
                  </a:ext>
                </a:extLst>
              </a:tr>
              <a:tr h="289652">
                <a:tc>
                  <a:txBody>
                    <a:bodyPr/>
                    <a:lstStyle/>
                    <a:p>
                      <a:pPr marL="0" marR="0" indent="0" algn="l">
                        <a:lnSpc>
                          <a:spcPct val="115000"/>
                        </a:lnSpc>
                        <a:spcBef>
                          <a:spcPts val="0"/>
                        </a:spcBef>
                        <a:spcAft>
                          <a:spcPts val="0"/>
                        </a:spcAft>
                      </a:pPr>
                      <a:r>
                        <a:rPr lang="en-US" sz="1600">
                          <a:effectLst/>
                        </a:rPr>
                        <a:t>Penggunaan Model GR4J</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ctr"/>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marL="0" marR="0" indent="0" algn="l">
                        <a:lnSpc>
                          <a:spcPct val="115000"/>
                        </a:lnSpc>
                        <a:spcBef>
                          <a:spcPts val="0"/>
                        </a:spcBef>
                        <a:spcAft>
                          <a:spcPts val="0"/>
                        </a:spcAft>
                      </a:pPr>
                      <a:r>
                        <a:rPr lang="en-US" sz="1600" dirty="0">
                          <a:effectLst/>
                        </a:rPr>
                        <a:t> </a:t>
                      </a:r>
                      <a:endParaRPr lang="en-US" sz="1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solidFill>
                      <a:srgbClr val="FFC000"/>
                    </a:solidFill>
                  </a:tcPr>
                </a:tc>
                <a:tc>
                  <a:txBody>
                    <a:bodyPr/>
                    <a:lstStyle/>
                    <a:p>
                      <a:pPr marL="0" marR="0" indent="0" algn="l">
                        <a:lnSpc>
                          <a:spcPct val="115000"/>
                        </a:lnSpc>
                        <a:spcBef>
                          <a:spcPts val="0"/>
                        </a:spcBef>
                        <a:spcAft>
                          <a:spcPts val="0"/>
                        </a:spcAft>
                      </a:pPr>
                      <a:r>
                        <a:rPr lang="en-US" sz="1600" dirty="0">
                          <a:effectLst/>
                        </a:rPr>
                        <a:t> </a:t>
                      </a:r>
                      <a:endParaRPr lang="en-US" sz="1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solidFill>
                      <a:srgbClr val="FFC000"/>
                    </a:solidFill>
                  </a:tcPr>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extLst>
                  <a:ext uri="{0D108BD9-81ED-4DB2-BD59-A6C34878D82A}">
                    <a16:rowId xmlns:a16="http://schemas.microsoft.com/office/drawing/2014/main" val="1724306775"/>
                  </a:ext>
                </a:extLst>
              </a:tr>
              <a:tr h="290546">
                <a:tc>
                  <a:txBody>
                    <a:bodyPr/>
                    <a:lstStyle/>
                    <a:p>
                      <a:pPr marL="0" marR="0" indent="0" algn="l">
                        <a:lnSpc>
                          <a:spcPct val="115000"/>
                        </a:lnSpc>
                        <a:spcBef>
                          <a:spcPts val="0"/>
                        </a:spcBef>
                        <a:spcAft>
                          <a:spcPts val="0"/>
                        </a:spcAft>
                      </a:pPr>
                      <a:r>
                        <a:rPr lang="en-US" sz="1600">
                          <a:effectLst/>
                        </a:rPr>
                        <a:t>Pengoptimalan dengan PSO</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ctr"/>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marL="0" marR="0" indent="0" algn="l">
                        <a:lnSpc>
                          <a:spcPct val="115000"/>
                        </a:lnSpc>
                        <a:spcBef>
                          <a:spcPts val="0"/>
                        </a:spcBef>
                        <a:spcAft>
                          <a:spcPts val="0"/>
                        </a:spcAft>
                      </a:pPr>
                      <a:r>
                        <a:rPr lang="en-US" sz="1600" dirty="0">
                          <a:effectLst/>
                        </a:rPr>
                        <a:t> </a:t>
                      </a:r>
                      <a:endParaRPr lang="en-US" sz="1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solidFill>
                      <a:srgbClr val="FFC000"/>
                    </a:solidFill>
                  </a:tcPr>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extLst>
                  <a:ext uri="{0D108BD9-81ED-4DB2-BD59-A6C34878D82A}">
                    <a16:rowId xmlns:a16="http://schemas.microsoft.com/office/drawing/2014/main" val="2598330544"/>
                  </a:ext>
                </a:extLst>
              </a:tr>
              <a:tr h="277942">
                <a:tc>
                  <a:txBody>
                    <a:bodyPr/>
                    <a:lstStyle/>
                    <a:p>
                      <a:pPr marL="0" marR="0" indent="0" algn="l">
                        <a:lnSpc>
                          <a:spcPct val="115000"/>
                        </a:lnSpc>
                        <a:spcBef>
                          <a:spcPts val="0"/>
                        </a:spcBef>
                        <a:spcAft>
                          <a:spcPts val="0"/>
                        </a:spcAft>
                      </a:pPr>
                      <a:r>
                        <a:rPr lang="en-US" sz="1600">
                          <a:effectLst/>
                        </a:rPr>
                        <a:t>Analisis dan evaluasi</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ctr"/>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marL="0" marR="0" indent="0" algn="l">
                        <a:lnSpc>
                          <a:spcPct val="115000"/>
                        </a:lnSpc>
                        <a:spcBef>
                          <a:spcPts val="0"/>
                        </a:spcBef>
                        <a:spcAft>
                          <a:spcPts val="0"/>
                        </a:spcAft>
                      </a:pPr>
                      <a:r>
                        <a:rPr lang="en-US" sz="1600" dirty="0">
                          <a:effectLst/>
                        </a:rPr>
                        <a:t> </a:t>
                      </a:r>
                      <a:endParaRPr lang="en-US" sz="1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solidFill>
                      <a:srgbClr val="FFC000"/>
                    </a:solidFill>
                  </a:tcPr>
                </a:tc>
                <a:tc>
                  <a:txBody>
                    <a:bodyPr/>
                    <a:lstStyle/>
                    <a:p>
                      <a:pPr marL="0" marR="0" indent="0" algn="l">
                        <a:lnSpc>
                          <a:spcPct val="115000"/>
                        </a:lnSpc>
                        <a:spcBef>
                          <a:spcPts val="0"/>
                        </a:spcBef>
                        <a:spcAft>
                          <a:spcPts val="0"/>
                        </a:spcAft>
                      </a:pPr>
                      <a:r>
                        <a:rPr lang="en-US" sz="1600" dirty="0">
                          <a:effectLst/>
                        </a:rPr>
                        <a:t> </a:t>
                      </a:r>
                      <a:endParaRPr lang="en-US" sz="1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solidFill>
                      <a:srgbClr val="FFC000"/>
                    </a:solidFill>
                  </a:tcPr>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extLst>
                  <a:ext uri="{0D108BD9-81ED-4DB2-BD59-A6C34878D82A}">
                    <a16:rowId xmlns:a16="http://schemas.microsoft.com/office/drawing/2014/main" val="1767341813"/>
                  </a:ext>
                </a:extLst>
              </a:tr>
              <a:tr h="289780">
                <a:tc>
                  <a:txBody>
                    <a:bodyPr/>
                    <a:lstStyle/>
                    <a:p>
                      <a:pPr marL="0" marR="0" indent="0" algn="l">
                        <a:lnSpc>
                          <a:spcPct val="115000"/>
                        </a:lnSpc>
                        <a:spcBef>
                          <a:spcPts val="0"/>
                        </a:spcBef>
                        <a:spcAft>
                          <a:spcPts val="0"/>
                        </a:spcAft>
                      </a:pPr>
                      <a:r>
                        <a:rPr lang="en-US" sz="1600">
                          <a:effectLst/>
                        </a:rPr>
                        <a:t>Pembuatan Kalender Tanam</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ctr"/>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marL="0" marR="0" indent="0" algn="l">
                        <a:lnSpc>
                          <a:spcPct val="115000"/>
                        </a:lnSpc>
                        <a:spcBef>
                          <a:spcPts val="0"/>
                        </a:spcBef>
                        <a:spcAft>
                          <a:spcPts val="0"/>
                        </a:spcAft>
                      </a:pPr>
                      <a:r>
                        <a:rPr lang="en-US" sz="1600" dirty="0">
                          <a:effectLst/>
                        </a:rPr>
                        <a:t> </a:t>
                      </a:r>
                      <a:endParaRPr lang="en-US" sz="1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solidFill>
                      <a:srgbClr val="FFC000"/>
                    </a:solidFill>
                  </a:tcPr>
                </a:tc>
                <a:tc>
                  <a:txBody>
                    <a:bodyPr/>
                    <a:lstStyle/>
                    <a:p>
                      <a:pPr marL="0" marR="0" indent="0" algn="l">
                        <a:lnSpc>
                          <a:spcPct val="115000"/>
                        </a:lnSpc>
                        <a:spcBef>
                          <a:spcPts val="0"/>
                        </a:spcBef>
                        <a:spcAft>
                          <a:spcPts val="0"/>
                        </a:spcAft>
                      </a:pPr>
                      <a:r>
                        <a:rPr lang="en-US" sz="1600" dirty="0">
                          <a:effectLst/>
                        </a:rPr>
                        <a:t> </a:t>
                      </a:r>
                      <a:endParaRPr lang="en-US" sz="1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solidFill>
                      <a:srgbClr val="FFC000"/>
                    </a:solidFill>
                  </a:tcPr>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extLst>
                  <a:ext uri="{0D108BD9-81ED-4DB2-BD59-A6C34878D82A}">
                    <a16:rowId xmlns:a16="http://schemas.microsoft.com/office/drawing/2014/main" val="4121323412"/>
                  </a:ext>
                </a:extLst>
              </a:tr>
              <a:tr h="290546">
                <a:tc>
                  <a:txBody>
                    <a:bodyPr/>
                    <a:lstStyle/>
                    <a:p>
                      <a:pPr marL="0" marR="0" indent="0" algn="l">
                        <a:lnSpc>
                          <a:spcPct val="115000"/>
                        </a:lnSpc>
                        <a:spcBef>
                          <a:spcPts val="0"/>
                        </a:spcBef>
                        <a:spcAft>
                          <a:spcPts val="0"/>
                        </a:spcAft>
                      </a:pPr>
                      <a:r>
                        <a:rPr lang="en-US" sz="1600">
                          <a:effectLst/>
                        </a:rPr>
                        <a:t>Penulisan tesis</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ctr"/>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marL="0" marR="0" indent="0" algn="l">
                        <a:lnSpc>
                          <a:spcPct val="115000"/>
                        </a:lnSpc>
                        <a:spcBef>
                          <a:spcPts val="0"/>
                        </a:spcBef>
                        <a:spcAft>
                          <a:spcPts val="0"/>
                        </a:spcAft>
                      </a:pPr>
                      <a:r>
                        <a:rPr lang="en-US" sz="1600" dirty="0">
                          <a:effectLst/>
                        </a:rPr>
                        <a:t> </a:t>
                      </a:r>
                      <a:endParaRPr lang="en-US" sz="1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solidFill>
                      <a:srgbClr val="FFC000"/>
                    </a:solidFill>
                  </a:tcPr>
                </a:tc>
                <a:tc>
                  <a:txBody>
                    <a:bodyPr/>
                    <a:lstStyle/>
                    <a:p>
                      <a:pPr marL="0" marR="0" indent="0" algn="l">
                        <a:lnSpc>
                          <a:spcPct val="115000"/>
                        </a:lnSpc>
                        <a:spcBef>
                          <a:spcPts val="0"/>
                        </a:spcBef>
                        <a:spcAft>
                          <a:spcPts val="0"/>
                        </a:spcAft>
                      </a:pPr>
                      <a:r>
                        <a:rPr lang="en-US" sz="1600" dirty="0">
                          <a:effectLst/>
                        </a:rPr>
                        <a:t> </a:t>
                      </a:r>
                      <a:endParaRPr lang="en-US" sz="1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solidFill>
                      <a:srgbClr val="FFC000"/>
                    </a:solidFill>
                  </a:tcPr>
                </a:tc>
                <a:tc>
                  <a:txBody>
                    <a:bodyPr/>
                    <a:lstStyle/>
                    <a:p>
                      <a:pPr marL="0" marR="0" indent="0" algn="l">
                        <a:lnSpc>
                          <a:spcPct val="115000"/>
                        </a:lnSpc>
                        <a:spcBef>
                          <a:spcPts val="0"/>
                        </a:spcBef>
                        <a:spcAft>
                          <a:spcPts val="0"/>
                        </a:spcAft>
                      </a:pPr>
                      <a:r>
                        <a:rPr lang="en-US" sz="1600" dirty="0">
                          <a:effectLst/>
                        </a:rPr>
                        <a:t> </a:t>
                      </a:r>
                      <a:endParaRPr lang="en-US" sz="1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solidFill>
                      <a:srgbClr val="FFC000"/>
                    </a:solidFill>
                  </a:tcPr>
                </a:tc>
                <a:tc>
                  <a:txBody>
                    <a:bodyPr/>
                    <a:lstStyle/>
                    <a:p>
                      <a:pPr marL="0" marR="0" indent="0" algn="l">
                        <a:lnSpc>
                          <a:spcPct val="115000"/>
                        </a:lnSpc>
                        <a:spcBef>
                          <a:spcPts val="0"/>
                        </a:spcBef>
                        <a:spcAft>
                          <a:spcPts val="0"/>
                        </a:spcAft>
                      </a:pPr>
                      <a:r>
                        <a:rPr lang="en-US" sz="1600" dirty="0">
                          <a:effectLst/>
                        </a:rPr>
                        <a:t> </a:t>
                      </a:r>
                      <a:endParaRPr lang="en-US" sz="1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solidFill>
                      <a:srgbClr val="FFC000"/>
                    </a:solidFill>
                  </a:tcPr>
                </a:tc>
                <a:tc>
                  <a:txBody>
                    <a:bodyPr/>
                    <a:lstStyle/>
                    <a:p>
                      <a:pPr marL="0" marR="0" indent="0" algn="l">
                        <a:lnSpc>
                          <a:spcPct val="115000"/>
                        </a:lnSpc>
                        <a:spcBef>
                          <a:spcPts val="0"/>
                        </a:spcBef>
                        <a:spcAft>
                          <a:spcPts val="0"/>
                        </a:spcAft>
                      </a:pPr>
                      <a:r>
                        <a:rPr lang="en-US" sz="1600" dirty="0">
                          <a:effectLst/>
                        </a:rPr>
                        <a:t> </a:t>
                      </a:r>
                      <a:endParaRPr lang="en-US" sz="1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solidFill>
                      <a:srgbClr val="FFC000"/>
                    </a:solidFill>
                  </a:tcPr>
                </a:tc>
                <a:tc>
                  <a:txBody>
                    <a:bodyPr/>
                    <a:lstStyle/>
                    <a:p>
                      <a:pPr marL="0" marR="0" indent="0" algn="l">
                        <a:lnSpc>
                          <a:spcPct val="115000"/>
                        </a:lnSpc>
                        <a:spcBef>
                          <a:spcPts val="0"/>
                        </a:spcBef>
                        <a:spcAft>
                          <a:spcPts val="0"/>
                        </a:spcAft>
                      </a:pPr>
                      <a:r>
                        <a:rPr lang="en-US" sz="1600" dirty="0">
                          <a:effectLst/>
                        </a:rPr>
                        <a:t> </a:t>
                      </a:r>
                      <a:endParaRPr lang="en-US" sz="1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solidFill>
                      <a:srgbClr val="FFC000"/>
                    </a:solidFill>
                  </a:tcPr>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extLst>
                  <a:ext uri="{0D108BD9-81ED-4DB2-BD59-A6C34878D82A}">
                    <a16:rowId xmlns:a16="http://schemas.microsoft.com/office/drawing/2014/main" val="4167281012"/>
                  </a:ext>
                </a:extLst>
              </a:tr>
              <a:tr h="290546">
                <a:tc>
                  <a:txBody>
                    <a:bodyPr/>
                    <a:lstStyle/>
                    <a:p>
                      <a:pPr marL="0" marR="0" indent="0" algn="l">
                        <a:lnSpc>
                          <a:spcPct val="115000"/>
                        </a:lnSpc>
                        <a:spcBef>
                          <a:spcPts val="0"/>
                        </a:spcBef>
                        <a:spcAft>
                          <a:spcPts val="0"/>
                        </a:spcAft>
                      </a:pPr>
                      <a:r>
                        <a:rPr lang="en-US" sz="1600">
                          <a:effectLst/>
                        </a:rPr>
                        <a:t>Publikasi</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ctr"/>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marL="0" marR="0" indent="0" algn="l">
                        <a:lnSpc>
                          <a:spcPct val="115000"/>
                        </a:lnSpc>
                        <a:spcBef>
                          <a:spcPts val="0"/>
                        </a:spcBef>
                        <a:spcAft>
                          <a:spcPts val="0"/>
                        </a:spcAft>
                      </a:pPr>
                      <a:r>
                        <a:rPr lang="en-US" sz="1600" dirty="0">
                          <a:effectLst/>
                        </a:rPr>
                        <a:t> </a:t>
                      </a:r>
                      <a:endParaRPr lang="en-US" sz="1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solidFill>
                      <a:srgbClr val="FFC000"/>
                    </a:solidFill>
                  </a:tcPr>
                </a:tc>
                <a:tc>
                  <a:txBody>
                    <a:bodyPr/>
                    <a:lstStyle/>
                    <a:p>
                      <a:pPr marL="0" marR="0" indent="0" algn="l">
                        <a:lnSpc>
                          <a:spcPct val="115000"/>
                        </a:lnSpc>
                        <a:spcBef>
                          <a:spcPts val="0"/>
                        </a:spcBef>
                        <a:spcAft>
                          <a:spcPts val="0"/>
                        </a:spcAft>
                      </a:pPr>
                      <a:r>
                        <a:rPr lang="en-US" sz="1600" dirty="0">
                          <a:effectLst/>
                        </a:rPr>
                        <a:t> </a:t>
                      </a:r>
                      <a:endParaRPr lang="en-US" sz="1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solidFill>
                      <a:srgbClr val="FFC000"/>
                    </a:solidFill>
                  </a:tcPr>
                </a:tc>
                <a:tc>
                  <a:txBody>
                    <a:bodyPr/>
                    <a:lstStyle/>
                    <a:p>
                      <a:pPr marL="0" marR="0" indent="0" algn="l">
                        <a:lnSpc>
                          <a:spcPct val="115000"/>
                        </a:lnSpc>
                        <a:spcBef>
                          <a:spcPts val="0"/>
                        </a:spcBef>
                        <a:spcAft>
                          <a:spcPts val="0"/>
                        </a:spcAft>
                      </a:pPr>
                      <a:r>
                        <a:rPr lang="en-US" sz="1600" dirty="0">
                          <a:effectLst/>
                        </a:rPr>
                        <a:t> </a:t>
                      </a:r>
                      <a:endParaRPr lang="en-US" sz="1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solidFill>
                      <a:srgbClr val="FFC000"/>
                    </a:solidFill>
                  </a:tcPr>
                </a:tc>
                <a:tc>
                  <a:txBody>
                    <a:bodyPr/>
                    <a:lstStyle/>
                    <a:p>
                      <a:pPr marL="0" marR="0" indent="0" algn="l">
                        <a:lnSpc>
                          <a:spcPct val="115000"/>
                        </a:lnSpc>
                        <a:spcBef>
                          <a:spcPts val="0"/>
                        </a:spcBef>
                        <a:spcAft>
                          <a:spcPts val="0"/>
                        </a:spcAft>
                      </a:pPr>
                      <a:r>
                        <a:rPr lang="en-US" sz="1600" dirty="0">
                          <a:effectLst/>
                        </a:rPr>
                        <a:t> </a:t>
                      </a:r>
                      <a:endParaRPr lang="en-US" sz="1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solidFill>
                      <a:srgbClr val="FFC000"/>
                    </a:solidFill>
                  </a:tcPr>
                </a:tc>
                <a:tc>
                  <a:txBody>
                    <a:bodyPr/>
                    <a:lstStyle/>
                    <a:p>
                      <a:pPr marL="0" marR="0" indent="0" algn="l">
                        <a:lnSpc>
                          <a:spcPct val="115000"/>
                        </a:lnSpc>
                        <a:spcBef>
                          <a:spcPts val="0"/>
                        </a:spcBef>
                        <a:spcAft>
                          <a:spcPts val="0"/>
                        </a:spcAft>
                      </a:pPr>
                      <a:r>
                        <a:rPr lang="en-US" sz="1600" dirty="0">
                          <a:effectLst/>
                        </a:rPr>
                        <a:t> </a:t>
                      </a:r>
                      <a:endParaRPr lang="en-US" sz="1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solidFill>
                      <a:srgbClr val="FFC000"/>
                    </a:solidFill>
                  </a:tcPr>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extLst>
                  <a:ext uri="{0D108BD9-81ED-4DB2-BD59-A6C34878D82A}">
                    <a16:rowId xmlns:a16="http://schemas.microsoft.com/office/drawing/2014/main" val="3244923695"/>
                  </a:ext>
                </a:extLst>
              </a:tr>
              <a:tr h="290546">
                <a:tc>
                  <a:txBody>
                    <a:bodyPr/>
                    <a:lstStyle/>
                    <a:p>
                      <a:pPr marL="0" marR="0" indent="0" algn="l">
                        <a:lnSpc>
                          <a:spcPct val="115000"/>
                        </a:lnSpc>
                        <a:spcBef>
                          <a:spcPts val="0"/>
                        </a:spcBef>
                        <a:spcAft>
                          <a:spcPts val="0"/>
                        </a:spcAft>
                      </a:pPr>
                      <a:r>
                        <a:rPr lang="en-US" sz="1600">
                          <a:effectLst/>
                        </a:rPr>
                        <a:t>Sidang komisi 2</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ctr"/>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marL="0" marR="0" indent="0" algn="l">
                        <a:lnSpc>
                          <a:spcPct val="115000"/>
                        </a:lnSpc>
                        <a:spcBef>
                          <a:spcPts val="0"/>
                        </a:spcBef>
                        <a:spcAft>
                          <a:spcPts val="0"/>
                        </a:spcAft>
                      </a:pPr>
                      <a:r>
                        <a:rPr lang="en-US" sz="1600" dirty="0">
                          <a:effectLst/>
                        </a:rPr>
                        <a:t> </a:t>
                      </a:r>
                      <a:endParaRPr lang="en-US" sz="1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solidFill>
                      <a:srgbClr val="FFC000"/>
                    </a:solidFill>
                  </a:tcPr>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extLst>
                  <a:ext uri="{0D108BD9-81ED-4DB2-BD59-A6C34878D82A}">
                    <a16:rowId xmlns:a16="http://schemas.microsoft.com/office/drawing/2014/main" val="2611966305"/>
                  </a:ext>
                </a:extLst>
              </a:tr>
              <a:tr h="290546">
                <a:tc>
                  <a:txBody>
                    <a:bodyPr/>
                    <a:lstStyle/>
                    <a:p>
                      <a:pPr marL="0" marR="0" indent="0" algn="l">
                        <a:lnSpc>
                          <a:spcPct val="115000"/>
                        </a:lnSpc>
                        <a:spcBef>
                          <a:spcPts val="0"/>
                        </a:spcBef>
                        <a:spcAft>
                          <a:spcPts val="0"/>
                        </a:spcAft>
                      </a:pPr>
                      <a:r>
                        <a:rPr lang="en-US" sz="1600">
                          <a:effectLst/>
                        </a:rPr>
                        <a:t>Seminar</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ctr"/>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marL="0" marR="0" indent="0" algn="l">
                        <a:lnSpc>
                          <a:spcPct val="115000"/>
                        </a:lnSpc>
                        <a:spcBef>
                          <a:spcPts val="0"/>
                        </a:spcBef>
                        <a:spcAft>
                          <a:spcPts val="0"/>
                        </a:spcAft>
                      </a:pPr>
                      <a:r>
                        <a:rPr lang="en-US" sz="1600" dirty="0">
                          <a:effectLst/>
                        </a:rPr>
                        <a:t> </a:t>
                      </a:r>
                      <a:endParaRPr lang="en-US" sz="1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solidFill>
                      <a:srgbClr val="FFC000"/>
                    </a:solidFill>
                  </a:tcPr>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extLst>
                  <a:ext uri="{0D108BD9-81ED-4DB2-BD59-A6C34878D82A}">
                    <a16:rowId xmlns:a16="http://schemas.microsoft.com/office/drawing/2014/main" val="438680181"/>
                  </a:ext>
                </a:extLst>
              </a:tr>
              <a:tr h="290546">
                <a:tc>
                  <a:txBody>
                    <a:bodyPr/>
                    <a:lstStyle/>
                    <a:p>
                      <a:pPr marL="0" marR="0" indent="0" algn="l">
                        <a:lnSpc>
                          <a:spcPct val="115000"/>
                        </a:lnSpc>
                        <a:spcBef>
                          <a:spcPts val="0"/>
                        </a:spcBef>
                        <a:spcAft>
                          <a:spcPts val="0"/>
                        </a:spcAft>
                      </a:pPr>
                      <a:r>
                        <a:rPr lang="en-US" sz="1600">
                          <a:effectLst/>
                        </a:rPr>
                        <a:t>Ujian tesis</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ctr"/>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tc>
                  <a:txBody>
                    <a:bodyPr/>
                    <a:lstStyle/>
                    <a:p>
                      <a:pPr marL="0" marR="0" indent="0" algn="l">
                        <a:lnSpc>
                          <a:spcPct val="115000"/>
                        </a:lnSpc>
                        <a:spcBef>
                          <a:spcPts val="0"/>
                        </a:spcBef>
                        <a:spcAft>
                          <a:spcPts val="0"/>
                        </a:spcAft>
                      </a:pPr>
                      <a:r>
                        <a:rPr lang="en-US" sz="1600" dirty="0">
                          <a:effectLst/>
                        </a:rPr>
                        <a:t> </a:t>
                      </a:r>
                      <a:endParaRPr lang="en-US" sz="1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solidFill>
                      <a:srgbClr val="FFC000"/>
                    </a:solidFill>
                  </a:tcPr>
                </a:tc>
                <a:tc>
                  <a:txBody>
                    <a:bodyPr/>
                    <a:lstStyle/>
                    <a:p>
                      <a:pPr>
                        <a:lnSpc>
                          <a:spcPct val="115000"/>
                        </a:lnSpc>
                      </a:pPr>
                      <a:endParaRPr lang="en-US" sz="1600">
                        <a:effectLst/>
                        <a:latin typeface="Calibri" panose="020F0502020204030204" pitchFamily="34" charset="0"/>
                        <a:cs typeface="Arial" panose="020B0604020202020204" pitchFamily="34" charset="0"/>
                      </a:endParaRPr>
                    </a:p>
                  </a:txBody>
                  <a:tcPr marL="96551" marR="96551" marT="0" marB="0" anchor="b"/>
                </a:tc>
                <a:extLst>
                  <a:ext uri="{0D108BD9-81ED-4DB2-BD59-A6C34878D82A}">
                    <a16:rowId xmlns:a16="http://schemas.microsoft.com/office/drawing/2014/main" val="3407434235"/>
                  </a:ext>
                </a:extLst>
              </a:tr>
              <a:tr h="290546">
                <a:tc>
                  <a:txBody>
                    <a:bodyPr/>
                    <a:lstStyle/>
                    <a:p>
                      <a:pPr marL="0" marR="0" indent="0" algn="l">
                        <a:lnSpc>
                          <a:spcPct val="115000"/>
                        </a:lnSpc>
                        <a:spcBef>
                          <a:spcPts val="0"/>
                        </a:spcBef>
                        <a:spcAft>
                          <a:spcPts val="0"/>
                        </a:spcAft>
                      </a:pPr>
                      <a:r>
                        <a:rPr lang="en-US" sz="1600">
                          <a:effectLst/>
                        </a:rPr>
                        <a:t>Pengurusan SKL</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ctr"/>
                </a:tc>
                <a:tc>
                  <a:txBody>
                    <a:bodyPr/>
                    <a:lstStyle/>
                    <a:p>
                      <a:pPr marL="0" marR="0" indent="0" algn="l">
                        <a:lnSpc>
                          <a:spcPct val="115000"/>
                        </a:lnSpc>
                        <a:spcBef>
                          <a:spcPts val="0"/>
                        </a:spcBef>
                        <a:spcAft>
                          <a:spcPts val="0"/>
                        </a:spcAft>
                      </a:pPr>
                      <a:r>
                        <a:rPr lang="en-US" sz="1600">
                          <a:effectLst/>
                        </a:rPr>
                        <a:t> </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tc>
                <a:tc>
                  <a:txBody>
                    <a:bodyPr/>
                    <a:lstStyle/>
                    <a:p>
                      <a:pPr marL="0" marR="0" indent="0" algn="l">
                        <a:lnSpc>
                          <a:spcPct val="115000"/>
                        </a:lnSpc>
                        <a:spcBef>
                          <a:spcPts val="0"/>
                        </a:spcBef>
                        <a:spcAft>
                          <a:spcPts val="0"/>
                        </a:spcAft>
                      </a:pPr>
                      <a:r>
                        <a:rPr lang="en-US" sz="1600">
                          <a:effectLst/>
                        </a:rPr>
                        <a:t> </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tc>
                <a:tc>
                  <a:txBody>
                    <a:bodyPr/>
                    <a:lstStyle/>
                    <a:p>
                      <a:pPr marL="0" marR="0" indent="0" algn="l">
                        <a:lnSpc>
                          <a:spcPct val="115000"/>
                        </a:lnSpc>
                        <a:spcBef>
                          <a:spcPts val="0"/>
                        </a:spcBef>
                        <a:spcAft>
                          <a:spcPts val="0"/>
                        </a:spcAft>
                      </a:pPr>
                      <a:r>
                        <a:rPr lang="en-US" sz="1600">
                          <a:effectLst/>
                        </a:rPr>
                        <a:t> </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tc>
                <a:tc>
                  <a:txBody>
                    <a:bodyPr/>
                    <a:lstStyle/>
                    <a:p>
                      <a:pPr marL="0" marR="0" indent="0" algn="l">
                        <a:lnSpc>
                          <a:spcPct val="115000"/>
                        </a:lnSpc>
                        <a:spcBef>
                          <a:spcPts val="0"/>
                        </a:spcBef>
                        <a:spcAft>
                          <a:spcPts val="0"/>
                        </a:spcAft>
                      </a:pPr>
                      <a:r>
                        <a:rPr lang="en-US" sz="1600">
                          <a:effectLst/>
                        </a:rPr>
                        <a:t> </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tc>
                <a:tc>
                  <a:txBody>
                    <a:bodyPr/>
                    <a:lstStyle/>
                    <a:p>
                      <a:pPr marL="0" marR="0" indent="0" algn="l">
                        <a:lnSpc>
                          <a:spcPct val="115000"/>
                        </a:lnSpc>
                        <a:spcBef>
                          <a:spcPts val="0"/>
                        </a:spcBef>
                        <a:spcAft>
                          <a:spcPts val="0"/>
                        </a:spcAft>
                      </a:pPr>
                      <a:r>
                        <a:rPr lang="en-US" sz="1600">
                          <a:effectLst/>
                        </a:rPr>
                        <a:t> </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tc>
                <a:tc>
                  <a:txBody>
                    <a:bodyPr/>
                    <a:lstStyle/>
                    <a:p>
                      <a:pPr marL="0" marR="0" indent="0" algn="l">
                        <a:lnSpc>
                          <a:spcPct val="115000"/>
                        </a:lnSpc>
                        <a:spcBef>
                          <a:spcPts val="0"/>
                        </a:spcBef>
                        <a:spcAft>
                          <a:spcPts val="0"/>
                        </a:spcAft>
                      </a:pPr>
                      <a:r>
                        <a:rPr lang="en-US" sz="1600">
                          <a:effectLst/>
                        </a:rPr>
                        <a:t> </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tc>
                <a:tc>
                  <a:txBody>
                    <a:bodyPr/>
                    <a:lstStyle/>
                    <a:p>
                      <a:pPr marL="0" marR="0" indent="0" algn="l">
                        <a:lnSpc>
                          <a:spcPct val="115000"/>
                        </a:lnSpc>
                        <a:spcBef>
                          <a:spcPts val="0"/>
                        </a:spcBef>
                        <a:spcAft>
                          <a:spcPts val="0"/>
                        </a:spcAft>
                      </a:pPr>
                      <a:r>
                        <a:rPr lang="en-US" sz="1600">
                          <a:effectLst/>
                        </a:rPr>
                        <a:t> </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tc>
                <a:tc>
                  <a:txBody>
                    <a:bodyPr/>
                    <a:lstStyle/>
                    <a:p>
                      <a:pPr marL="0" marR="0" indent="0" algn="l">
                        <a:lnSpc>
                          <a:spcPct val="115000"/>
                        </a:lnSpc>
                        <a:spcBef>
                          <a:spcPts val="0"/>
                        </a:spcBef>
                        <a:spcAft>
                          <a:spcPts val="0"/>
                        </a:spcAft>
                      </a:pPr>
                      <a:r>
                        <a:rPr lang="en-US" sz="1600">
                          <a:effectLst/>
                        </a:rPr>
                        <a:t> </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tc>
                <a:tc>
                  <a:txBody>
                    <a:bodyPr/>
                    <a:lstStyle/>
                    <a:p>
                      <a:pPr marL="0" marR="0" indent="0" algn="l">
                        <a:lnSpc>
                          <a:spcPct val="115000"/>
                        </a:lnSpc>
                        <a:spcBef>
                          <a:spcPts val="0"/>
                        </a:spcBef>
                        <a:spcAft>
                          <a:spcPts val="0"/>
                        </a:spcAft>
                      </a:pPr>
                      <a:r>
                        <a:rPr lang="en-US" sz="1600">
                          <a:effectLst/>
                        </a:rPr>
                        <a:t> </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tc>
                <a:tc>
                  <a:txBody>
                    <a:bodyPr/>
                    <a:lstStyle/>
                    <a:p>
                      <a:pPr marL="0" marR="0" indent="0" algn="l">
                        <a:lnSpc>
                          <a:spcPct val="115000"/>
                        </a:lnSpc>
                        <a:spcBef>
                          <a:spcPts val="0"/>
                        </a:spcBef>
                        <a:spcAft>
                          <a:spcPts val="0"/>
                        </a:spcAft>
                      </a:pPr>
                      <a:r>
                        <a:rPr lang="en-US" sz="1600">
                          <a:effectLst/>
                        </a:rPr>
                        <a:t> </a:t>
                      </a:r>
                      <a:endParaRPr lang="en-US" sz="170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tc>
                <a:tc>
                  <a:txBody>
                    <a:bodyPr/>
                    <a:lstStyle/>
                    <a:p>
                      <a:pPr marL="0" marR="0" indent="0" algn="l">
                        <a:lnSpc>
                          <a:spcPct val="115000"/>
                        </a:lnSpc>
                        <a:spcBef>
                          <a:spcPts val="0"/>
                        </a:spcBef>
                        <a:spcAft>
                          <a:spcPts val="0"/>
                        </a:spcAft>
                      </a:pPr>
                      <a:r>
                        <a:rPr lang="en-US" sz="1600" dirty="0">
                          <a:effectLst/>
                        </a:rPr>
                        <a:t> </a:t>
                      </a:r>
                      <a:endParaRPr lang="en-US" sz="17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96551" marR="96551" marT="0" marB="0" anchor="b">
                    <a:solidFill>
                      <a:srgbClr val="FFC000"/>
                    </a:solidFill>
                  </a:tcPr>
                </a:tc>
                <a:extLst>
                  <a:ext uri="{0D108BD9-81ED-4DB2-BD59-A6C34878D82A}">
                    <a16:rowId xmlns:a16="http://schemas.microsoft.com/office/drawing/2014/main" val="2045262484"/>
                  </a:ext>
                </a:extLst>
              </a:tr>
            </a:tbl>
          </a:graphicData>
        </a:graphic>
      </p:graphicFrame>
    </p:spTree>
    <p:extLst>
      <p:ext uri="{BB962C8B-B14F-4D97-AF65-F5344CB8AC3E}">
        <p14:creationId xmlns:p14="http://schemas.microsoft.com/office/powerpoint/2010/main" val="3739108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CB38"/>
        </a:solidFill>
        <a:effectLst/>
      </p:bgPr>
    </p:bg>
    <p:spTree>
      <p:nvGrpSpPr>
        <p:cNvPr id="1" name=""/>
        <p:cNvGrpSpPr/>
        <p:nvPr/>
      </p:nvGrpSpPr>
      <p:grpSpPr>
        <a:xfrm>
          <a:off x="0" y="0"/>
          <a:ext cx="0" cy="0"/>
          <a:chOff x="0" y="0"/>
          <a:chExt cx="0" cy="0"/>
        </a:xfrm>
      </p:grpSpPr>
      <p:sp>
        <p:nvSpPr>
          <p:cNvPr id="8" name="Rounded Rectangle 7"/>
          <p:cNvSpPr/>
          <p:nvPr/>
        </p:nvSpPr>
        <p:spPr>
          <a:xfrm>
            <a:off x="11163684" y="6255335"/>
            <a:ext cx="619125" cy="466725"/>
          </a:xfrm>
          <a:prstGeom prst="roundRect">
            <a:avLst/>
          </a:prstGeom>
          <a:solidFill>
            <a:srgbClr val="9ACC39"/>
          </a:solidFill>
          <a:ln>
            <a:solidFill>
              <a:srgbClr val="9ACC39"/>
            </a:solidFill>
          </a:ln>
          <a:effectLst>
            <a:outerShdw blurRad="50800" dist="38100" dir="5400000" algn="t"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t>2</a:t>
            </a:r>
            <a:endParaRPr lang="id-ID" b="1" dirty="0"/>
          </a:p>
        </p:txBody>
      </p:sp>
      <p:sp>
        <p:nvSpPr>
          <p:cNvPr id="9" name="Rectangle 8"/>
          <p:cNvSpPr/>
          <p:nvPr/>
        </p:nvSpPr>
        <p:spPr>
          <a:xfrm>
            <a:off x="180975" y="6350197"/>
            <a:ext cx="11601834" cy="307777"/>
          </a:xfrm>
          <a:prstGeom prst="rect">
            <a:avLst/>
          </a:prstGeom>
        </p:spPr>
        <p:txBody>
          <a:bodyPr wrap="square">
            <a:spAutoFit/>
          </a:bodyPr>
          <a:lstStyle/>
          <a:p>
            <a:r>
              <a:rPr lang="id-ID" sz="1400" b="1" dirty="0" smtClean="0">
                <a:solidFill>
                  <a:schemeClr val="bg1"/>
                </a:solidFill>
                <a:latin typeface="Calibri" panose="020F0502020204030204" pitchFamily="34" charset="0"/>
                <a:cs typeface="Calibri" panose="020F0502020204030204" pitchFamily="34" charset="0"/>
              </a:rPr>
              <a:t>Kamis, 18 </a:t>
            </a:r>
            <a:r>
              <a:rPr lang="id-ID" sz="1400" b="1" dirty="0">
                <a:solidFill>
                  <a:schemeClr val="bg1"/>
                </a:solidFill>
                <a:latin typeface="Calibri" panose="020F0502020204030204" pitchFamily="34" charset="0"/>
                <a:cs typeface="Calibri" panose="020F0502020204030204" pitchFamily="34" charset="0"/>
              </a:rPr>
              <a:t>Oktober </a:t>
            </a:r>
            <a:r>
              <a:rPr lang="id-ID" sz="1400" b="1" dirty="0" smtClean="0">
                <a:solidFill>
                  <a:schemeClr val="bg1"/>
                </a:solidFill>
                <a:latin typeface="Calibri" panose="020F0502020204030204" pitchFamily="34" charset="0"/>
                <a:cs typeface="Calibri" panose="020F0502020204030204" pitchFamily="34" charset="0"/>
              </a:rPr>
              <a:t>2018</a:t>
            </a:r>
            <a:r>
              <a:rPr lang="en-US" sz="1400" b="1" dirty="0">
                <a:solidFill>
                  <a:schemeClr val="bg1"/>
                </a:solidFill>
                <a:latin typeface="Calibri" panose="020F0502020204030204" pitchFamily="34" charset="0"/>
                <a:cs typeface="Calibri" panose="020F0502020204030204" pitchFamily="34" charset="0"/>
              </a:rPr>
              <a:t>	</a:t>
            </a:r>
            <a:r>
              <a:rPr lang="en-US" sz="1400" b="1" dirty="0" smtClean="0">
                <a:solidFill>
                  <a:schemeClr val="bg1"/>
                </a:solidFill>
                <a:latin typeface="Calibri" panose="020F0502020204030204" pitchFamily="34" charset="0"/>
                <a:cs typeface="Calibri" panose="020F0502020204030204" pitchFamily="34" charset="0"/>
              </a:rPr>
              <a:t>										</a:t>
            </a:r>
            <a:r>
              <a:rPr lang="en-US" sz="1400" b="1" dirty="0">
                <a:solidFill>
                  <a:schemeClr val="bg1"/>
                </a:solidFill>
                <a:latin typeface="Calibri" panose="020F0502020204030204" pitchFamily="34" charset="0"/>
                <a:cs typeface="Calibri" panose="020F0502020204030204" pitchFamily="34" charset="0"/>
              </a:rPr>
              <a:t>	 </a:t>
            </a:r>
            <a:r>
              <a:rPr lang="en-US" sz="1400" b="1" dirty="0" smtClean="0">
                <a:solidFill>
                  <a:schemeClr val="bg1"/>
                </a:solidFill>
                <a:latin typeface="Calibri" panose="020F0502020204030204" pitchFamily="34" charset="0"/>
                <a:cs typeface="Calibri" panose="020F0502020204030204" pitchFamily="34" charset="0"/>
              </a:rPr>
              <a:t>       </a:t>
            </a:r>
            <a:r>
              <a:rPr lang="id-ID" sz="1400" b="1" dirty="0" smtClean="0">
                <a:solidFill>
                  <a:schemeClr val="bg1"/>
                </a:solidFill>
                <a:latin typeface="Calibri" panose="020F0502020204030204" pitchFamily="34" charset="0"/>
                <a:cs typeface="Calibri" panose="020F0502020204030204" pitchFamily="34" charset="0"/>
              </a:rPr>
              <a:t>Kolokium Magister Ilmu Komputer Kelas Reguler</a:t>
            </a:r>
            <a:endParaRPr lang="id-ID" sz="1400" b="1" dirty="0">
              <a:solidFill>
                <a:schemeClr val="bg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24092" y="2571749"/>
            <a:ext cx="10515600" cy="1209675"/>
          </a:xfrm>
        </p:spPr>
        <p:txBody>
          <a:bodyPr>
            <a:normAutofit lnSpcReduction="10000"/>
          </a:bodyPr>
          <a:lstStyle/>
          <a:p>
            <a:pPr marL="0" indent="0" algn="ctr">
              <a:buNone/>
            </a:pPr>
            <a:r>
              <a:rPr lang="id-ID" sz="8800" b="1" dirty="0" smtClean="0">
                <a:solidFill>
                  <a:schemeClr val="bg1"/>
                </a:solidFill>
              </a:rPr>
              <a:t>Pendahuluan</a:t>
            </a:r>
            <a:endParaRPr lang="id-ID" sz="8800" b="1" dirty="0">
              <a:solidFill>
                <a:schemeClr val="bg1"/>
              </a:solidFill>
            </a:endParaRPr>
          </a:p>
        </p:txBody>
      </p:sp>
    </p:spTree>
    <p:extLst>
      <p:ext uri="{BB962C8B-B14F-4D97-AF65-F5344CB8AC3E}">
        <p14:creationId xmlns:p14="http://schemas.microsoft.com/office/powerpoint/2010/main" val="96827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45C1A3"/>
        </a:solidFill>
        <a:effectLst/>
      </p:bgPr>
    </p:bg>
    <p:spTree>
      <p:nvGrpSpPr>
        <p:cNvPr id="1" name=""/>
        <p:cNvGrpSpPr/>
        <p:nvPr/>
      </p:nvGrpSpPr>
      <p:grpSpPr>
        <a:xfrm>
          <a:off x="0" y="0"/>
          <a:ext cx="0" cy="0"/>
          <a:chOff x="0" y="0"/>
          <a:chExt cx="0" cy="0"/>
        </a:xfrm>
      </p:grpSpPr>
      <p:sp>
        <p:nvSpPr>
          <p:cNvPr id="8" name="Rounded Rectangle 7"/>
          <p:cNvSpPr/>
          <p:nvPr/>
        </p:nvSpPr>
        <p:spPr>
          <a:xfrm>
            <a:off x="11163684" y="6255335"/>
            <a:ext cx="619125" cy="466725"/>
          </a:xfrm>
          <a:prstGeom prst="roundRect">
            <a:avLst/>
          </a:prstGeom>
          <a:solidFill>
            <a:srgbClr val="9ACC39"/>
          </a:solidFill>
          <a:ln>
            <a:solidFill>
              <a:srgbClr val="9ACC39"/>
            </a:solid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t>29</a:t>
            </a:r>
            <a:endParaRPr lang="id-ID" b="1" dirty="0"/>
          </a:p>
        </p:txBody>
      </p:sp>
      <p:sp>
        <p:nvSpPr>
          <p:cNvPr id="9" name="Rectangle 8"/>
          <p:cNvSpPr/>
          <p:nvPr/>
        </p:nvSpPr>
        <p:spPr>
          <a:xfrm>
            <a:off x="180975" y="6350197"/>
            <a:ext cx="11601834" cy="307777"/>
          </a:xfrm>
          <a:prstGeom prst="rect">
            <a:avLst/>
          </a:prstGeom>
        </p:spPr>
        <p:txBody>
          <a:bodyPr wrap="square">
            <a:spAutoFit/>
          </a:bodyPr>
          <a:lstStyle/>
          <a:p>
            <a:r>
              <a:rPr lang="id-ID" sz="1400" b="1" dirty="0" smtClean="0">
                <a:solidFill>
                  <a:schemeClr val="bg1"/>
                </a:solidFill>
                <a:latin typeface="Calibri" panose="020F0502020204030204" pitchFamily="34" charset="0"/>
                <a:cs typeface="Calibri" panose="020F0502020204030204" pitchFamily="34" charset="0"/>
              </a:rPr>
              <a:t>Kamis, 18 </a:t>
            </a:r>
            <a:r>
              <a:rPr lang="id-ID" sz="1400" b="1" dirty="0">
                <a:solidFill>
                  <a:schemeClr val="bg1"/>
                </a:solidFill>
                <a:latin typeface="Calibri" panose="020F0502020204030204" pitchFamily="34" charset="0"/>
                <a:cs typeface="Calibri" panose="020F0502020204030204" pitchFamily="34" charset="0"/>
              </a:rPr>
              <a:t>Oktober </a:t>
            </a:r>
            <a:r>
              <a:rPr lang="id-ID" sz="1400" b="1" dirty="0" smtClean="0">
                <a:solidFill>
                  <a:schemeClr val="bg1"/>
                </a:solidFill>
                <a:latin typeface="Calibri" panose="020F0502020204030204" pitchFamily="34" charset="0"/>
                <a:cs typeface="Calibri" panose="020F0502020204030204" pitchFamily="34" charset="0"/>
              </a:rPr>
              <a:t>2018</a:t>
            </a:r>
            <a:r>
              <a:rPr lang="en-US" sz="1400" b="1" dirty="0">
                <a:solidFill>
                  <a:schemeClr val="bg1"/>
                </a:solidFill>
                <a:latin typeface="Calibri" panose="020F0502020204030204" pitchFamily="34" charset="0"/>
                <a:cs typeface="Calibri" panose="020F0502020204030204" pitchFamily="34" charset="0"/>
              </a:rPr>
              <a:t>	</a:t>
            </a:r>
            <a:r>
              <a:rPr lang="en-US" sz="1400" b="1" dirty="0" smtClean="0">
                <a:solidFill>
                  <a:schemeClr val="bg1"/>
                </a:solidFill>
                <a:latin typeface="Calibri" panose="020F0502020204030204" pitchFamily="34" charset="0"/>
                <a:cs typeface="Calibri" panose="020F0502020204030204" pitchFamily="34" charset="0"/>
              </a:rPr>
              <a:t>										</a:t>
            </a:r>
            <a:r>
              <a:rPr lang="en-US" sz="1400" b="1" dirty="0">
                <a:solidFill>
                  <a:schemeClr val="bg1"/>
                </a:solidFill>
                <a:latin typeface="Calibri" panose="020F0502020204030204" pitchFamily="34" charset="0"/>
                <a:cs typeface="Calibri" panose="020F0502020204030204" pitchFamily="34" charset="0"/>
              </a:rPr>
              <a:t>	 </a:t>
            </a:r>
            <a:r>
              <a:rPr lang="en-US" sz="1400" b="1" dirty="0" smtClean="0">
                <a:solidFill>
                  <a:schemeClr val="bg1"/>
                </a:solidFill>
                <a:latin typeface="Calibri" panose="020F0502020204030204" pitchFamily="34" charset="0"/>
                <a:cs typeface="Calibri" panose="020F0502020204030204" pitchFamily="34" charset="0"/>
              </a:rPr>
              <a:t>       </a:t>
            </a:r>
            <a:r>
              <a:rPr lang="id-ID" sz="1400" b="1" dirty="0" smtClean="0">
                <a:solidFill>
                  <a:schemeClr val="bg1"/>
                </a:solidFill>
                <a:latin typeface="Calibri" panose="020F0502020204030204" pitchFamily="34" charset="0"/>
                <a:cs typeface="Calibri" panose="020F0502020204030204" pitchFamily="34" charset="0"/>
              </a:rPr>
              <a:t>Kolokium Magister Ilmu Komputer Kelas Reguler</a:t>
            </a:r>
            <a:endParaRPr lang="id-ID" sz="1400" b="1" dirty="0">
              <a:solidFill>
                <a:schemeClr val="bg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24092" y="2571749"/>
            <a:ext cx="10515600" cy="1209675"/>
          </a:xfrm>
        </p:spPr>
        <p:txBody>
          <a:bodyPr>
            <a:normAutofit lnSpcReduction="10000"/>
          </a:bodyPr>
          <a:lstStyle/>
          <a:p>
            <a:pPr marL="0" indent="0" algn="ctr">
              <a:buNone/>
            </a:pPr>
            <a:r>
              <a:rPr lang="id-ID" sz="8800" b="1" dirty="0">
                <a:solidFill>
                  <a:schemeClr val="bg1"/>
                </a:solidFill>
              </a:rPr>
              <a:t>Daftar Pustaka</a:t>
            </a:r>
          </a:p>
        </p:txBody>
      </p:sp>
    </p:spTree>
    <p:extLst>
      <p:ext uri="{BB962C8B-B14F-4D97-AF65-F5344CB8AC3E}">
        <p14:creationId xmlns:p14="http://schemas.microsoft.com/office/powerpoint/2010/main" val="14338559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14375" y="217680"/>
            <a:ext cx="11068434" cy="892470"/>
          </a:xfrm>
        </p:spPr>
        <p:txBody>
          <a:bodyPr/>
          <a:lstStyle/>
          <a:p>
            <a:r>
              <a:rPr lang="id-ID" b="1" dirty="0" smtClean="0">
                <a:latin typeface="+mn-lt"/>
              </a:rPr>
              <a:t>Daftar</a:t>
            </a:r>
            <a:r>
              <a:rPr lang="id-ID" b="1" dirty="0" smtClean="0">
                <a:solidFill>
                  <a:srgbClr val="9ACC39"/>
                </a:solidFill>
                <a:latin typeface="+mn-lt"/>
              </a:rPr>
              <a:t> Pustaka</a:t>
            </a:r>
            <a:endParaRPr lang="id-ID" b="1" dirty="0">
              <a:solidFill>
                <a:srgbClr val="9ACC39"/>
              </a:solidFill>
              <a:latin typeface="+mn-lt"/>
            </a:endParaRPr>
          </a:p>
        </p:txBody>
      </p:sp>
      <p:sp>
        <p:nvSpPr>
          <p:cNvPr id="8" name="Rounded Rectangle 7"/>
          <p:cNvSpPr/>
          <p:nvPr/>
        </p:nvSpPr>
        <p:spPr>
          <a:xfrm>
            <a:off x="11163684" y="6255335"/>
            <a:ext cx="619125" cy="466725"/>
          </a:xfrm>
          <a:prstGeom prst="roundRect">
            <a:avLst/>
          </a:prstGeom>
          <a:solidFill>
            <a:srgbClr val="9ACC39"/>
          </a:solidFill>
          <a:ln>
            <a:solidFill>
              <a:srgbClr val="9ACC39"/>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t>30</a:t>
            </a:r>
            <a:endParaRPr lang="id-ID" b="1" dirty="0"/>
          </a:p>
        </p:txBody>
      </p:sp>
      <p:sp>
        <p:nvSpPr>
          <p:cNvPr id="9" name="Rectangle 8"/>
          <p:cNvSpPr/>
          <p:nvPr/>
        </p:nvSpPr>
        <p:spPr>
          <a:xfrm>
            <a:off x="180975" y="6350197"/>
            <a:ext cx="11601834" cy="307777"/>
          </a:xfrm>
          <a:prstGeom prst="rect">
            <a:avLst/>
          </a:prstGeom>
        </p:spPr>
        <p:txBody>
          <a:bodyPr wrap="square">
            <a:spAutoFit/>
          </a:bodyPr>
          <a:lstStyle/>
          <a:p>
            <a:r>
              <a:rPr lang="id-ID" sz="1400" b="1" dirty="0" smtClean="0">
                <a:solidFill>
                  <a:schemeClr val="bg1">
                    <a:lumMod val="50000"/>
                  </a:schemeClr>
                </a:solidFill>
                <a:latin typeface="Calibri" panose="020F0502020204030204" pitchFamily="34" charset="0"/>
                <a:cs typeface="Calibri" panose="020F0502020204030204" pitchFamily="34" charset="0"/>
              </a:rPr>
              <a:t>Kamis, 18 </a:t>
            </a:r>
            <a:r>
              <a:rPr lang="id-ID" sz="1400" b="1" dirty="0">
                <a:solidFill>
                  <a:schemeClr val="bg1">
                    <a:lumMod val="50000"/>
                  </a:schemeClr>
                </a:solidFill>
                <a:latin typeface="Calibri" panose="020F0502020204030204" pitchFamily="34" charset="0"/>
                <a:cs typeface="Calibri" panose="020F0502020204030204" pitchFamily="34" charset="0"/>
              </a:rPr>
              <a:t>Oktober </a:t>
            </a:r>
            <a:r>
              <a:rPr lang="id-ID" sz="1400" b="1" dirty="0" smtClean="0">
                <a:solidFill>
                  <a:schemeClr val="bg1">
                    <a:lumMod val="50000"/>
                  </a:schemeClr>
                </a:solidFill>
                <a:latin typeface="Calibri" panose="020F0502020204030204" pitchFamily="34" charset="0"/>
                <a:cs typeface="Calibri" panose="020F0502020204030204" pitchFamily="34" charset="0"/>
              </a:rPr>
              <a:t>2018</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id-ID" sz="1400" b="1" dirty="0" smtClean="0">
                <a:solidFill>
                  <a:schemeClr val="bg1">
                    <a:lumMod val="50000"/>
                  </a:schemeClr>
                </a:solidFill>
                <a:latin typeface="Calibri" panose="020F0502020204030204" pitchFamily="34" charset="0"/>
                <a:cs typeface="Calibri" panose="020F0502020204030204" pitchFamily="34" charset="0"/>
              </a:rPr>
              <a:t>Kolokium Magister Ilmu Komputer Kelas Reguler</a:t>
            </a:r>
            <a:endParaRPr lang="id-ID" sz="1400" b="1" dirty="0">
              <a:solidFill>
                <a:schemeClr val="bg1">
                  <a:lumMod val="50000"/>
                </a:schemeClr>
              </a:solidFill>
              <a:latin typeface="Calibri" panose="020F0502020204030204" pitchFamily="34" charset="0"/>
              <a:cs typeface="Calibri" panose="020F0502020204030204" pitchFamily="34" charset="0"/>
            </a:endParaRPr>
          </a:p>
        </p:txBody>
      </p:sp>
      <p:grpSp>
        <p:nvGrpSpPr>
          <p:cNvPr id="18" name="Group 17"/>
          <p:cNvGrpSpPr/>
          <p:nvPr/>
        </p:nvGrpSpPr>
        <p:grpSpPr>
          <a:xfrm>
            <a:off x="333376" y="382928"/>
            <a:ext cx="133350" cy="541480"/>
            <a:chOff x="317656" y="371475"/>
            <a:chExt cx="157163" cy="638175"/>
          </a:xfrm>
        </p:grpSpPr>
        <p:sp>
          <p:nvSpPr>
            <p:cNvPr id="16" name="Rectangle 15"/>
            <p:cNvSpPr/>
            <p:nvPr/>
          </p:nvSpPr>
          <p:spPr>
            <a:xfrm flipH="1">
              <a:off x="369569" y="371475"/>
              <a:ext cx="45719" cy="638175"/>
            </a:xfrm>
            <a:prstGeom prst="rect">
              <a:avLst/>
            </a:prstGeom>
            <a:solidFill>
              <a:srgbClr val="99CB38"/>
            </a:solidFill>
            <a:ln>
              <a:solidFill>
                <a:srgbClr val="99C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317656" y="614362"/>
              <a:ext cx="157163" cy="157163"/>
            </a:xfrm>
            <a:prstGeom prst="ellipse">
              <a:avLst/>
            </a:prstGeom>
            <a:solidFill>
              <a:srgbClr val="62A637"/>
            </a:solidFill>
            <a:ln>
              <a:solidFill>
                <a:srgbClr val="62A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 name="Rectangle 2"/>
          <p:cNvSpPr/>
          <p:nvPr/>
        </p:nvSpPr>
        <p:spPr>
          <a:xfrm>
            <a:off x="714375" y="1307948"/>
            <a:ext cx="10763250" cy="4524315"/>
          </a:xfrm>
          <a:prstGeom prst="rect">
            <a:avLst/>
          </a:prstGeom>
        </p:spPr>
        <p:txBody>
          <a:bodyPr wrap="square">
            <a:spAutoFit/>
          </a:bodyPr>
          <a:lstStyle/>
          <a:p>
            <a:pPr marL="342900" marR="0" indent="-342900" algn="just">
              <a:spcBef>
                <a:spcPts val="0"/>
              </a:spcBef>
              <a:spcAft>
                <a:spcPts val="0"/>
              </a:spcAft>
            </a:pPr>
            <a:r>
              <a:rPr lang="id-ID" dirty="0" smtClean="0">
                <a:solidFill>
                  <a:srgbClr val="000000"/>
                </a:solidFill>
                <a:ea typeface="Times New Roman" panose="02020603050405020304" pitchFamily="18" charset="0"/>
                <a:cs typeface="Times New Roman" panose="02020603050405020304" pitchFamily="18" charset="0"/>
              </a:rPr>
              <a:t>[Balitbang] Badan Penelitian dan Pengembangan Pertanian.  2013. </a:t>
            </a:r>
            <a:r>
              <a:rPr lang="id-ID" i="1" dirty="0" smtClean="0">
                <a:solidFill>
                  <a:srgbClr val="000000"/>
                </a:solidFill>
                <a:ea typeface="Times New Roman" panose="02020603050405020304" pitchFamily="18" charset="0"/>
                <a:cs typeface="Times New Roman" panose="02020603050405020304" pitchFamily="18" charset="0"/>
              </a:rPr>
              <a:t>Kalender Tanam Terpadu, Penelitian, Pengkajian, Pengembangan, dan Penerapan</a:t>
            </a:r>
            <a:r>
              <a:rPr lang="id-ID" dirty="0" smtClean="0">
                <a:solidFill>
                  <a:srgbClr val="000000"/>
                </a:solidFill>
                <a:ea typeface="Times New Roman" panose="02020603050405020304" pitchFamily="18" charset="0"/>
                <a:cs typeface="Times New Roman" panose="02020603050405020304" pitchFamily="18" charset="0"/>
              </a:rPr>
              <a:t>. Haryono, Sarwani M, Las I, Pasandaran E, editor. Jakarta(ID): IAARD Press.</a:t>
            </a:r>
            <a:endParaRPr lang="id-ID" dirty="0" smtClean="0">
              <a:ea typeface="Times New Roman" panose="02020603050405020304" pitchFamily="18" charset="0"/>
              <a:cs typeface="Times New Roman" panose="02020603050405020304" pitchFamily="18" charset="0"/>
            </a:endParaRPr>
          </a:p>
          <a:p>
            <a:pPr marL="342900" marR="0" indent="-342900" algn="just">
              <a:spcBef>
                <a:spcPts val="0"/>
              </a:spcBef>
              <a:spcAft>
                <a:spcPts val="0"/>
              </a:spcAft>
            </a:pPr>
            <a:r>
              <a:rPr lang="id-ID" dirty="0" smtClean="0">
                <a:solidFill>
                  <a:srgbClr val="000000"/>
                </a:solidFill>
                <a:ea typeface="Times New Roman" panose="02020603050405020304" pitchFamily="18" charset="0"/>
                <a:cs typeface="Times New Roman" panose="02020603050405020304" pitchFamily="18" charset="0"/>
              </a:rPr>
              <a:t>Boumenni H, Bachnou</a:t>
            </a:r>
            <a:r>
              <a:rPr lang="id-ID" i="1" dirty="0" smtClean="0">
                <a:solidFill>
                  <a:srgbClr val="000000"/>
                </a:solidFill>
                <a:ea typeface="Times New Roman" panose="02020603050405020304" pitchFamily="18" charset="0"/>
                <a:cs typeface="Times New Roman" panose="02020603050405020304" pitchFamily="18" charset="0"/>
              </a:rPr>
              <a:t> </a:t>
            </a:r>
            <a:r>
              <a:rPr lang="id-ID" dirty="0" smtClean="0">
                <a:solidFill>
                  <a:srgbClr val="000000"/>
                </a:solidFill>
                <a:ea typeface="Times New Roman" panose="02020603050405020304" pitchFamily="18" charset="0"/>
                <a:cs typeface="Times New Roman" panose="02020603050405020304" pitchFamily="18" charset="0"/>
              </a:rPr>
              <a:t>A, Alaa NE. 2017. The rainfall-runoff model GR4J optimization of parameter by genetic algorithms and Gauss-Newton method application for the water</a:t>
            </a:r>
            <a:r>
              <a:rPr lang="id-ID" i="1" dirty="0" smtClean="0">
                <a:solidFill>
                  <a:srgbClr val="000000"/>
                </a:solidFill>
                <a:ea typeface="Times New Roman" panose="02020603050405020304" pitchFamily="18" charset="0"/>
                <a:cs typeface="Times New Roman" panose="02020603050405020304" pitchFamily="18" charset="0"/>
              </a:rPr>
              <a:t>. Saudi Society for Geosciences</a:t>
            </a:r>
            <a:r>
              <a:rPr lang="id-ID" dirty="0" smtClean="0">
                <a:solidFill>
                  <a:srgbClr val="000000"/>
                </a:solidFill>
                <a:ea typeface="Times New Roman" panose="02020603050405020304" pitchFamily="18" charset="0"/>
                <a:cs typeface="Times New Roman" panose="02020603050405020304" pitchFamily="18" charset="0"/>
              </a:rPr>
              <a:t>. 10:343.</a:t>
            </a:r>
            <a:endParaRPr lang="id-ID" dirty="0" smtClean="0">
              <a:ea typeface="Times New Roman" panose="02020603050405020304" pitchFamily="18" charset="0"/>
              <a:cs typeface="Times New Roman" panose="02020603050405020304" pitchFamily="18" charset="0"/>
            </a:endParaRPr>
          </a:p>
          <a:p>
            <a:pPr marL="342900" marR="0" indent="-342900" algn="just">
              <a:spcBef>
                <a:spcPts val="0"/>
              </a:spcBef>
              <a:spcAft>
                <a:spcPts val="0"/>
              </a:spcAft>
            </a:pPr>
            <a:r>
              <a:rPr lang="id-ID" dirty="0" smtClean="0">
                <a:solidFill>
                  <a:srgbClr val="000000"/>
                </a:solidFill>
                <a:ea typeface="Times New Roman" panose="02020603050405020304" pitchFamily="18" charset="0"/>
                <a:cs typeface="Times New Roman" panose="02020603050405020304" pitchFamily="18" charset="0"/>
              </a:rPr>
              <a:t>Djamhari S. 2010. Perairan sebagai lahan bantu dalam pengembangan pertanian di lahan rawa lebak. </a:t>
            </a:r>
            <a:r>
              <a:rPr lang="id-ID" i="1" dirty="0" smtClean="0">
                <a:solidFill>
                  <a:srgbClr val="000000"/>
                </a:solidFill>
                <a:ea typeface="Times New Roman" panose="02020603050405020304" pitchFamily="18" charset="0"/>
                <a:cs typeface="Times New Roman" panose="02020603050405020304" pitchFamily="18" charset="0"/>
              </a:rPr>
              <a:t>Jurnal Hidrosfir Indonesia</a:t>
            </a:r>
            <a:r>
              <a:rPr lang="id-ID" dirty="0" smtClean="0">
                <a:solidFill>
                  <a:srgbClr val="000000"/>
                </a:solidFill>
                <a:ea typeface="Times New Roman" panose="02020603050405020304" pitchFamily="18" charset="0"/>
                <a:cs typeface="Times New Roman" panose="02020603050405020304" pitchFamily="18" charset="0"/>
              </a:rPr>
              <a:t>. 1-11.</a:t>
            </a:r>
            <a:endParaRPr lang="id-ID" dirty="0" smtClean="0">
              <a:ea typeface="Times New Roman" panose="02020603050405020304" pitchFamily="18" charset="0"/>
              <a:cs typeface="Times New Roman" panose="02020603050405020304" pitchFamily="18" charset="0"/>
            </a:endParaRPr>
          </a:p>
          <a:p>
            <a:pPr marL="342900" marR="0" indent="-342900" algn="just">
              <a:spcBef>
                <a:spcPts val="0"/>
              </a:spcBef>
              <a:spcAft>
                <a:spcPts val="0"/>
              </a:spcAft>
            </a:pPr>
            <a:r>
              <a:rPr lang="id-ID" dirty="0" smtClean="0">
                <a:solidFill>
                  <a:srgbClr val="000000"/>
                </a:solidFill>
                <a:ea typeface="Times New Roman" panose="02020603050405020304" pitchFamily="18" charset="0"/>
                <a:cs typeface="Times New Roman" panose="02020603050405020304" pitchFamily="18" charset="0"/>
              </a:rPr>
              <a:t>Eberhart RC, Shi Y. 2001. Particle Swarm Optimization: Development, Applications and Resources</a:t>
            </a:r>
            <a:r>
              <a:rPr lang="id-ID" i="1" dirty="0" smtClean="0">
                <a:solidFill>
                  <a:srgbClr val="000000"/>
                </a:solidFill>
                <a:ea typeface="Times New Roman" panose="02020603050405020304" pitchFamily="18" charset="0"/>
                <a:cs typeface="Times New Roman" panose="02020603050405020304" pitchFamily="18" charset="0"/>
              </a:rPr>
              <a:t>. Congress on Evolutionary Computation, </a:t>
            </a:r>
            <a:r>
              <a:rPr lang="id-ID" dirty="0" smtClean="0">
                <a:solidFill>
                  <a:srgbClr val="000000"/>
                </a:solidFill>
                <a:ea typeface="Times New Roman" panose="02020603050405020304" pitchFamily="18" charset="0"/>
                <a:cs typeface="Times New Roman" panose="02020603050405020304" pitchFamily="18" charset="0"/>
              </a:rPr>
              <a:t>Seoul, Korea. Piscataway, NJ:IEEE Service Center.</a:t>
            </a:r>
            <a:endParaRPr lang="id-ID" dirty="0" smtClean="0">
              <a:ea typeface="Times New Roman" panose="02020603050405020304" pitchFamily="18" charset="0"/>
              <a:cs typeface="Times New Roman" panose="02020603050405020304" pitchFamily="18" charset="0"/>
            </a:endParaRPr>
          </a:p>
          <a:p>
            <a:pPr marL="342900" marR="0" indent="-342900" algn="just">
              <a:spcBef>
                <a:spcPts val="0"/>
              </a:spcBef>
              <a:spcAft>
                <a:spcPts val="0"/>
              </a:spcAft>
            </a:pPr>
            <a:r>
              <a:rPr lang="id-ID" dirty="0" smtClean="0">
                <a:solidFill>
                  <a:srgbClr val="000000"/>
                </a:solidFill>
                <a:ea typeface="Times New Roman" panose="02020603050405020304" pitchFamily="18" charset="0"/>
                <a:cs typeface="Times New Roman" panose="02020603050405020304" pitchFamily="18" charset="0"/>
              </a:rPr>
              <a:t>FAO. 1997. Irrigation Potential in Africa: A basin approach. FAO Land and Water Development Division. </a:t>
            </a:r>
            <a:r>
              <a:rPr lang="id-ID" i="1" dirty="0" smtClean="0">
                <a:solidFill>
                  <a:srgbClr val="000000"/>
                </a:solidFill>
                <a:ea typeface="Times New Roman" panose="02020603050405020304" pitchFamily="18" charset="0"/>
                <a:cs typeface="Times New Roman" panose="02020603050405020304" pitchFamily="18" charset="0"/>
              </a:rPr>
              <a:t>FAO Land and Water Bulletin 4</a:t>
            </a:r>
            <a:r>
              <a:rPr lang="id-ID" dirty="0" smtClean="0">
                <a:solidFill>
                  <a:srgbClr val="000000"/>
                </a:solidFill>
                <a:ea typeface="Times New Roman" panose="02020603050405020304" pitchFamily="18" charset="0"/>
                <a:cs typeface="Times New Roman" panose="02020603050405020304" pitchFamily="18" charset="0"/>
              </a:rPr>
              <a:t>. </a:t>
            </a:r>
            <a:endParaRPr lang="id-ID" dirty="0" smtClean="0">
              <a:ea typeface="Times New Roman" panose="02020603050405020304" pitchFamily="18" charset="0"/>
              <a:cs typeface="Times New Roman" panose="02020603050405020304" pitchFamily="18" charset="0"/>
            </a:endParaRPr>
          </a:p>
          <a:p>
            <a:pPr marL="342900" marR="0" indent="-342900" algn="just">
              <a:spcBef>
                <a:spcPts val="0"/>
              </a:spcBef>
              <a:spcAft>
                <a:spcPts val="0"/>
              </a:spcAft>
            </a:pPr>
            <a:r>
              <a:rPr lang="id-ID" dirty="0" smtClean="0">
                <a:solidFill>
                  <a:srgbClr val="000000"/>
                </a:solidFill>
                <a:ea typeface="Times New Roman" panose="02020603050405020304" pitchFamily="18" charset="0"/>
                <a:cs typeface="Times New Roman" panose="02020603050405020304" pitchFamily="18" charset="0"/>
              </a:rPr>
              <a:t>Guinot V, Savéan M, Jourde H, Neppel L. 2015. Conceptual rainfall-runoff model with a two-parameter, infinite characteristic time transfer function</a:t>
            </a:r>
            <a:r>
              <a:rPr lang="id-ID" i="1" dirty="0" smtClean="0">
                <a:solidFill>
                  <a:srgbClr val="000000"/>
                </a:solidFill>
                <a:ea typeface="Times New Roman" panose="02020603050405020304" pitchFamily="18" charset="0"/>
                <a:cs typeface="Times New Roman" panose="02020603050405020304" pitchFamily="18" charset="0"/>
              </a:rPr>
              <a:t>. Hydrological Processes</a:t>
            </a:r>
            <a:r>
              <a:rPr lang="id-ID" dirty="0" smtClean="0">
                <a:solidFill>
                  <a:srgbClr val="000000"/>
                </a:solidFill>
                <a:ea typeface="Times New Roman" panose="02020603050405020304" pitchFamily="18" charset="0"/>
                <a:cs typeface="Times New Roman" panose="02020603050405020304" pitchFamily="18" charset="0"/>
              </a:rPr>
              <a:t>. 29(22):4756-4778.</a:t>
            </a:r>
            <a:r>
              <a:rPr lang="id-ID" i="1" dirty="0" smtClean="0">
                <a:solidFill>
                  <a:srgbClr val="000000"/>
                </a:solidFill>
                <a:ea typeface="Times New Roman" panose="02020603050405020304" pitchFamily="18" charset="0"/>
                <a:cs typeface="Times New Roman" panose="02020603050405020304" pitchFamily="18" charset="0"/>
              </a:rPr>
              <a:t> </a:t>
            </a:r>
            <a:endParaRPr lang="id-ID" dirty="0" smtClean="0">
              <a:ea typeface="Times New Roman" panose="02020603050405020304" pitchFamily="18" charset="0"/>
              <a:cs typeface="Times New Roman" panose="02020603050405020304" pitchFamily="18" charset="0"/>
            </a:endParaRPr>
          </a:p>
          <a:p>
            <a:pPr marL="342900" marR="0" indent="-342900" algn="just">
              <a:spcBef>
                <a:spcPts val="0"/>
              </a:spcBef>
              <a:spcAft>
                <a:spcPts val="0"/>
              </a:spcAft>
            </a:pPr>
            <a:r>
              <a:rPr lang="id-ID" dirty="0" smtClean="0">
                <a:solidFill>
                  <a:srgbClr val="000000"/>
                </a:solidFill>
                <a:ea typeface="Times New Roman" panose="02020603050405020304" pitchFamily="18" charset="0"/>
                <a:cs typeface="Times New Roman" panose="02020603050405020304" pitchFamily="18" charset="0"/>
              </a:rPr>
              <a:t>Kennedy J, Eberhart RC. 1995. Particle Swarm Optimization. </a:t>
            </a:r>
            <a:r>
              <a:rPr lang="id-ID" i="1" dirty="0" smtClean="0">
                <a:solidFill>
                  <a:srgbClr val="000000"/>
                </a:solidFill>
                <a:ea typeface="Times New Roman" panose="02020603050405020304" pitchFamily="18" charset="0"/>
                <a:cs typeface="Times New Roman" panose="02020603050405020304" pitchFamily="18" charset="0"/>
              </a:rPr>
              <a:t>IEEE Int’l Conf. On Neural Networks. </a:t>
            </a:r>
            <a:r>
              <a:rPr lang="id-ID" dirty="0" smtClean="0">
                <a:solidFill>
                  <a:srgbClr val="000000"/>
                </a:solidFill>
                <a:ea typeface="Times New Roman" panose="02020603050405020304" pitchFamily="18" charset="0"/>
                <a:cs typeface="Times New Roman" panose="02020603050405020304" pitchFamily="18" charset="0"/>
              </a:rPr>
              <a:t>4:1942-1948.</a:t>
            </a:r>
            <a:endParaRPr lang="id-ID" dirty="0" smtClean="0">
              <a:ea typeface="Times New Roman" panose="02020603050405020304" pitchFamily="18" charset="0"/>
              <a:cs typeface="Times New Roman" panose="02020603050405020304" pitchFamily="18" charset="0"/>
            </a:endParaRPr>
          </a:p>
          <a:p>
            <a:pPr marL="342900" marR="0" indent="-342900" algn="just">
              <a:spcBef>
                <a:spcPts val="0"/>
              </a:spcBef>
              <a:spcAft>
                <a:spcPts val="0"/>
              </a:spcAft>
            </a:pPr>
            <a:r>
              <a:rPr lang="id-ID" dirty="0" smtClean="0">
                <a:solidFill>
                  <a:srgbClr val="000000"/>
                </a:solidFill>
                <a:ea typeface="Times New Roman" panose="02020603050405020304" pitchFamily="18" charset="0"/>
                <a:cs typeface="Times New Roman" panose="02020603050405020304" pitchFamily="18" charset="0"/>
              </a:rPr>
              <a:t>Lerat J, Abadie B, Andreassian V, Perrin C. 2006. Catchment Domain Model: Part A. Focus on the Rhine basin What to expect from simple approaches in hydrological modelling. </a:t>
            </a:r>
            <a:r>
              <a:rPr lang="id-ID" i="1" dirty="0" smtClean="0">
                <a:solidFill>
                  <a:srgbClr val="000000"/>
                </a:solidFill>
                <a:ea typeface="Times New Roman" panose="02020603050405020304" pitchFamily="18" charset="0"/>
                <a:cs typeface="Times New Roman" panose="02020603050405020304" pitchFamily="18" charset="0"/>
              </a:rPr>
              <a:t>NeWater project</a:t>
            </a:r>
            <a:r>
              <a:rPr lang="id-ID" dirty="0" smtClean="0">
                <a:solidFill>
                  <a:srgbClr val="000000"/>
                </a:solidFill>
                <a:ea typeface="Times New Roman" panose="02020603050405020304" pitchFamily="18" charset="0"/>
                <a:cs typeface="Times New Roman" panose="02020603050405020304" pitchFamily="18" charset="0"/>
              </a:rPr>
              <a:t>. European Commission.</a:t>
            </a:r>
            <a:endParaRPr lang="id-ID" dirty="0" smtClean="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465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14375" y="217680"/>
            <a:ext cx="11068434" cy="892470"/>
          </a:xfrm>
        </p:spPr>
        <p:txBody>
          <a:bodyPr/>
          <a:lstStyle/>
          <a:p>
            <a:r>
              <a:rPr lang="id-ID" b="1" dirty="0" smtClean="0">
                <a:latin typeface="+mn-lt"/>
              </a:rPr>
              <a:t>Daftar</a:t>
            </a:r>
            <a:r>
              <a:rPr lang="id-ID" b="1" dirty="0" smtClean="0">
                <a:solidFill>
                  <a:srgbClr val="9ACC39"/>
                </a:solidFill>
                <a:latin typeface="+mn-lt"/>
              </a:rPr>
              <a:t> Pustaka</a:t>
            </a:r>
            <a:endParaRPr lang="id-ID" b="1" dirty="0">
              <a:solidFill>
                <a:srgbClr val="9ACC39"/>
              </a:solidFill>
              <a:latin typeface="+mn-lt"/>
            </a:endParaRPr>
          </a:p>
        </p:txBody>
      </p:sp>
      <p:sp>
        <p:nvSpPr>
          <p:cNvPr id="8" name="Rounded Rectangle 7"/>
          <p:cNvSpPr/>
          <p:nvPr/>
        </p:nvSpPr>
        <p:spPr>
          <a:xfrm>
            <a:off x="11163684" y="6255335"/>
            <a:ext cx="619125" cy="466725"/>
          </a:xfrm>
          <a:prstGeom prst="roundRect">
            <a:avLst/>
          </a:prstGeom>
          <a:solidFill>
            <a:srgbClr val="9ACC39"/>
          </a:solidFill>
          <a:ln>
            <a:solidFill>
              <a:srgbClr val="9ACC39"/>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t>31</a:t>
            </a:r>
            <a:endParaRPr lang="id-ID" b="1" dirty="0"/>
          </a:p>
        </p:txBody>
      </p:sp>
      <p:sp>
        <p:nvSpPr>
          <p:cNvPr id="9" name="Rectangle 8"/>
          <p:cNvSpPr/>
          <p:nvPr/>
        </p:nvSpPr>
        <p:spPr>
          <a:xfrm>
            <a:off x="180975" y="6350197"/>
            <a:ext cx="11601834" cy="307777"/>
          </a:xfrm>
          <a:prstGeom prst="rect">
            <a:avLst/>
          </a:prstGeom>
        </p:spPr>
        <p:txBody>
          <a:bodyPr wrap="square">
            <a:spAutoFit/>
          </a:bodyPr>
          <a:lstStyle/>
          <a:p>
            <a:r>
              <a:rPr lang="id-ID" sz="1400" b="1" dirty="0" smtClean="0">
                <a:solidFill>
                  <a:schemeClr val="bg1">
                    <a:lumMod val="50000"/>
                  </a:schemeClr>
                </a:solidFill>
                <a:latin typeface="Calibri" panose="020F0502020204030204" pitchFamily="34" charset="0"/>
                <a:cs typeface="Calibri" panose="020F0502020204030204" pitchFamily="34" charset="0"/>
              </a:rPr>
              <a:t>Kamis, 18 </a:t>
            </a:r>
            <a:r>
              <a:rPr lang="id-ID" sz="1400" b="1" dirty="0">
                <a:solidFill>
                  <a:schemeClr val="bg1">
                    <a:lumMod val="50000"/>
                  </a:schemeClr>
                </a:solidFill>
                <a:latin typeface="Calibri" panose="020F0502020204030204" pitchFamily="34" charset="0"/>
                <a:cs typeface="Calibri" panose="020F0502020204030204" pitchFamily="34" charset="0"/>
              </a:rPr>
              <a:t>Oktober </a:t>
            </a:r>
            <a:r>
              <a:rPr lang="id-ID" sz="1400" b="1" dirty="0" smtClean="0">
                <a:solidFill>
                  <a:schemeClr val="bg1">
                    <a:lumMod val="50000"/>
                  </a:schemeClr>
                </a:solidFill>
                <a:latin typeface="Calibri" panose="020F0502020204030204" pitchFamily="34" charset="0"/>
                <a:cs typeface="Calibri" panose="020F0502020204030204" pitchFamily="34" charset="0"/>
              </a:rPr>
              <a:t>2018</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id-ID" sz="1400" b="1" dirty="0" smtClean="0">
                <a:solidFill>
                  <a:schemeClr val="bg1">
                    <a:lumMod val="50000"/>
                  </a:schemeClr>
                </a:solidFill>
                <a:latin typeface="Calibri" panose="020F0502020204030204" pitchFamily="34" charset="0"/>
                <a:cs typeface="Calibri" panose="020F0502020204030204" pitchFamily="34" charset="0"/>
              </a:rPr>
              <a:t>Kolokium Magister Ilmu Komputer Kelas Reguler</a:t>
            </a:r>
            <a:endParaRPr lang="id-ID" sz="1400" b="1" dirty="0">
              <a:solidFill>
                <a:schemeClr val="bg1">
                  <a:lumMod val="50000"/>
                </a:schemeClr>
              </a:solidFill>
              <a:latin typeface="Calibri" panose="020F0502020204030204" pitchFamily="34" charset="0"/>
              <a:cs typeface="Calibri" panose="020F0502020204030204" pitchFamily="34" charset="0"/>
            </a:endParaRPr>
          </a:p>
        </p:txBody>
      </p:sp>
      <p:grpSp>
        <p:nvGrpSpPr>
          <p:cNvPr id="18" name="Group 17"/>
          <p:cNvGrpSpPr/>
          <p:nvPr/>
        </p:nvGrpSpPr>
        <p:grpSpPr>
          <a:xfrm>
            <a:off x="333376" y="382928"/>
            <a:ext cx="133350" cy="541480"/>
            <a:chOff x="317656" y="371475"/>
            <a:chExt cx="157163" cy="638175"/>
          </a:xfrm>
        </p:grpSpPr>
        <p:sp>
          <p:nvSpPr>
            <p:cNvPr id="16" name="Rectangle 15"/>
            <p:cNvSpPr/>
            <p:nvPr/>
          </p:nvSpPr>
          <p:spPr>
            <a:xfrm flipH="1">
              <a:off x="369569" y="371475"/>
              <a:ext cx="45719" cy="638175"/>
            </a:xfrm>
            <a:prstGeom prst="rect">
              <a:avLst/>
            </a:prstGeom>
            <a:solidFill>
              <a:srgbClr val="99CB38"/>
            </a:solidFill>
            <a:ln>
              <a:solidFill>
                <a:srgbClr val="99C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317656" y="614362"/>
              <a:ext cx="157163" cy="157163"/>
            </a:xfrm>
            <a:prstGeom prst="ellipse">
              <a:avLst/>
            </a:prstGeom>
            <a:solidFill>
              <a:srgbClr val="62A637"/>
            </a:solidFill>
            <a:ln>
              <a:solidFill>
                <a:srgbClr val="62A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 name="Rectangle 2"/>
          <p:cNvSpPr/>
          <p:nvPr/>
        </p:nvSpPr>
        <p:spPr>
          <a:xfrm>
            <a:off x="709996" y="1828120"/>
            <a:ext cx="10763250" cy="3416320"/>
          </a:xfrm>
          <a:prstGeom prst="rect">
            <a:avLst/>
          </a:prstGeom>
        </p:spPr>
        <p:txBody>
          <a:bodyPr wrap="square">
            <a:spAutoFit/>
          </a:bodyPr>
          <a:lstStyle/>
          <a:p>
            <a:pPr marL="342900" marR="0" indent="-342900" algn="just">
              <a:spcBef>
                <a:spcPts val="0"/>
              </a:spcBef>
              <a:spcAft>
                <a:spcPts val="0"/>
              </a:spcAft>
              <a:tabLst>
                <a:tab pos="285750" algn="l"/>
              </a:tabLst>
            </a:pPr>
            <a:r>
              <a:rPr lang="id-ID" dirty="0" smtClean="0">
                <a:solidFill>
                  <a:srgbClr val="000000"/>
                </a:solidFill>
                <a:ea typeface="Times New Roman" panose="02020603050405020304" pitchFamily="18" charset="0"/>
                <a:cs typeface="Times New Roman" panose="02020603050405020304" pitchFamily="18" charset="0"/>
              </a:rPr>
              <a:t>Paulitschke M, Bocklisch T, Böttiger M. 2017. Comparison of particle swarm and genetic algorithm based design algorithms for PV-hybrid systems with battery and hydrogen storage path</a:t>
            </a:r>
            <a:r>
              <a:rPr lang="id-ID" i="1" dirty="0" smtClean="0">
                <a:solidFill>
                  <a:srgbClr val="000000"/>
                </a:solidFill>
                <a:ea typeface="Times New Roman" panose="02020603050405020304" pitchFamily="18" charset="0"/>
                <a:cs typeface="Times New Roman" panose="02020603050405020304" pitchFamily="18" charset="0"/>
              </a:rPr>
              <a:t>. Energy Procedia. </a:t>
            </a:r>
            <a:r>
              <a:rPr lang="id-ID" dirty="0" smtClean="0">
                <a:solidFill>
                  <a:srgbClr val="000000"/>
                </a:solidFill>
                <a:ea typeface="Times New Roman" panose="02020603050405020304" pitchFamily="18" charset="0"/>
                <a:cs typeface="Times New Roman" panose="02020603050405020304" pitchFamily="18" charset="0"/>
              </a:rPr>
              <a:t>135:452-463.</a:t>
            </a:r>
            <a:endParaRPr lang="id-ID" dirty="0" smtClean="0">
              <a:ea typeface="Times New Roman" panose="02020603050405020304" pitchFamily="18" charset="0"/>
              <a:cs typeface="Times New Roman" panose="02020603050405020304" pitchFamily="18" charset="0"/>
            </a:endParaRPr>
          </a:p>
          <a:p>
            <a:pPr marL="342900" marR="0" indent="-342900" algn="just">
              <a:spcBef>
                <a:spcPts val="0"/>
              </a:spcBef>
              <a:spcAft>
                <a:spcPts val="0"/>
              </a:spcAft>
              <a:tabLst>
                <a:tab pos="285750" algn="l"/>
              </a:tabLst>
            </a:pPr>
            <a:r>
              <a:rPr lang="id-ID" dirty="0" smtClean="0">
                <a:solidFill>
                  <a:srgbClr val="000000"/>
                </a:solidFill>
                <a:ea typeface="Times New Roman" panose="02020603050405020304" pitchFamily="18" charset="0"/>
                <a:cs typeface="Times New Roman" panose="02020603050405020304" pitchFamily="18" charset="0"/>
              </a:rPr>
              <a:t>Perrin C, Michel C, Andréassian V. 2003. Improvement of a parsimonious model for streamflow simulation. </a:t>
            </a:r>
            <a:r>
              <a:rPr lang="id-ID" i="1" dirty="0" smtClean="0">
                <a:solidFill>
                  <a:srgbClr val="000000"/>
                </a:solidFill>
                <a:ea typeface="Times New Roman" panose="02020603050405020304" pitchFamily="18" charset="0"/>
                <a:cs typeface="Times New Roman" panose="02020603050405020304" pitchFamily="18" charset="0"/>
              </a:rPr>
              <a:t>Journal of Hydrology</a:t>
            </a:r>
            <a:r>
              <a:rPr lang="id-ID" dirty="0" smtClean="0">
                <a:solidFill>
                  <a:srgbClr val="000000"/>
                </a:solidFill>
                <a:ea typeface="Times New Roman" panose="02020603050405020304" pitchFamily="18" charset="0"/>
                <a:cs typeface="Times New Roman" panose="02020603050405020304" pitchFamily="18" charset="0"/>
              </a:rPr>
              <a:t>. 279(1): 275-289</a:t>
            </a:r>
            <a:endParaRPr lang="id-ID" dirty="0" smtClean="0">
              <a:ea typeface="Times New Roman" panose="02020603050405020304" pitchFamily="18" charset="0"/>
              <a:cs typeface="Times New Roman" panose="02020603050405020304" pitchFamily="18" charset="0"/>
            </a:endParaRPr>
          </a:p>
          <a:p>
            <a:pPr marL="342900" marR="0" indent="-342900" algn="just">
              <a:spcBef>
                <a:spcPts val="0"/>
              </a:spcBef>
              <a:spcAft>
                <a:spcPts val="0"/>
              </a:spcAft>
              <a:tabLst>
                <a:tab pos="285750" algn="l"/>
              </a:tabLst>
            </a:pPr>
            <a:r>
              <a:rPr lang="id-ID" dirty="0" smtClean="0">
                <a:solidFill>
                  <a:srgbClr val="000000"/>
                </a:solidFill>
                <a:ea typeface="Times New Roman" panose="02020603050405020304" pitchFamily="18" charset="0"/>
                <a:cs typeface="Times New Roman" panose="02020603050405020304" pitchFamily="18" charset="0"/>
              </a:rPr>
              <a:t>Rezaie H, Jabbari A, Behmanesh J, Jarihani B,</a:t>
            </a:r>
            <a:r>
              <a:rPr lang="id-ID" sz="1050" dirty="0" smtClean="0">
                <a:solidFill>
                  <a:srgbClr val="000000"/>
                </a:solidFill>
                <a:ea typeface="Times New Roman" panose="02020603050405020304" pitchFamily="18" charset="0"/>
                <a:cs typeface="Times New Roman" panose="02020603050405020304" pitchFamily="18" charset="0"/>
              </a:rPr>
              <a:t> </a:t>
            </a:r>
            <a:r>
              <a:rPr lang="id-ID" dirty="0" smtClean="0">
                <a:solidFill>
                  <a:srgbClr val="000000"/>
                </a:solidFill>
                <a:ea typeface="Times New Roman" panose="02020603050405020304" pitchFamily="18" charset="0"/>
                <a:cs typeface="Times New Roman" panose="02020603050405020304" pitchFamily="18" charset="0"/>
              </a:rPr>
              <a:t>Hessari B. 2014. Evaluation of SURM and GR4J rainfall runoff models, for the Nazloo River catchment in northwest of Iran. World Journal of Environmental Biosciences. </a:t>
            </a:r>
            <a:r>
              <a:rPr lang="id-ID" i="1" dirty="0" smtClean="0">
                <a:solidFill>
                  <a:srgbClr val="000000"/>
                </a:solidFill>
                <a:ea typeface="Times New Roman" panose="02020603050405020304" pitchFamily="18" charset="0"/>
                <a:cs typeface="Times New Roman" panose="02020603050405020304" pitchFamily="18" charset="0"/>
              </a:rPr>
              <a:t>World Journal ofEnvironmental Biosciences</a:t>
            </a:r>
            <a:r>
              <a:rPr lang="id-ID" dirty="0" smtClean="0">
                <a:solidFill>
                  <a:srgbClr val="000000"/>
                </a:solidFill>
                <a:ea typeface="Times New Roman" panose="02020603050405020304" pitchFamily="18" charset="0"/>
                <a:cs typeface="Times New Roman" panose="02020603050405020304" pitchFamily="18" charset="0"/>
              </a:rPr>
              <a:t>. 5(2):26-34.</a:t>
            </a:r>
            <a:endParaRPr lang="id-ID" dirty="0" smtClean="0">
              <a:ea typeface="Times New Roman" panose="02020603050405020304" pitchFamily="18" charset="0"/>
              <a:cs typeface="Times New Roman" panose="02020603050405020304" pitchFamily="18" charset="0"/>
            </a:endParaRPr>
          </a:p>
          <a:p>
            <a:pPr marL="342900" marR="0" indent="-342900" algn="just">
              <a:spcBef>
                <a:spcPts val="0"/>
              </a:spcBef>
              <a:spcAft>
                <a:spcPts val="0"/>
              </a:spcAft>
              <a:tabLst>
                <a:tab pos="285750" algn="l"/>
              </a:tabLst>
            </a:pPr>
            <a:r>
              <a:rPr lang="id-ID" dirty="0" smtClean="0">
                <a:solidFill>
                  <a:srgbClr val="000000"/>
                </a:solidFill>
                <a:ea typeface="Times New Roman" panose="02020603050405020304" pitchFamily="18" charset="0"/>
                <a:cs typeface="Times New Roman" panose="02020603050405020304" pitchFamily="18" charset="0"/>
              </a:rPr>
              <a:t>Susilawati A, Nursyamsi D, Syakir M. 2016. Optimalisasi Penggunaan Lahan Rawa Pasang Surut Mendukung Swsembada Pangan Nasional. </a:t>
            </a:r>
            <a:r>
              <a:rPr lang="id-ID" i="1" dirty="0" smtClean="0">
                <a:solidFill>
                  <a:srgbClr val="000000"/>
                </a:solidFill>
                <a:ea typeface="Times New Roman" panose="02020603050405020304" pitchFamily="18" charset="0"/>
                <a:cs typeface="Times New Roman" panose="02020603050405020304" pitchFamily="18" charset="0"/>
              </a:rPr>
              <a:t>Jurnal Sumberdaya Lahan</a:t>
            </a:r>
            <a:r>
              <a:rPr lang="id-ID" dirty="0" smtClean="0">
                <a:solidFill>
                  <a:srgbClr val="000000"/>
                </a:solidFill>
                <a:ea typeface="Times New Roman" panose="02020603050405020304" pitchFamily="18" charset="0"/>
                <a:cs typeface="Times New Roman" panose="02020603050405020304" pitchFamily="18" charset="0"/>
              </a:rPr>
              <a:t>. 10(1):51-64.</a:t>
            </a:r>
            <a:endParaRPr lang="id-ID" dirty="0" smtClean="0">
              <a:ea typeface="Times New Roman" panose="02020603050405020304" pitchFamily="18" charset="0"/>
              <a:cs typeface="Times New Roman" panose="02020603050405020304" pitchFamily="18" charset="0"/>
            </a:endParaRPr>
          </a:p>
          <a:p>
            <a:r>
              <a:rPr lang="id-ID" dirty="0" smtClean="0">
                <a:solidFill>
                  <a:srgbClr val="000000"/>
                </a:solidFill>
                <a:ea typeface="Times New Roman" panose="02020603050405020304" pitchFamily="18" charset="0"/>
                <a:cs typeface="Times New Roman" panose="02020603050405020304" pitchFamily="18" charset="0"/>
              </a:rPr>
              <a:t>Waluyo, Suparwoto. 2014. Peluang dan kendala pengembangan pertanian pada agroekosistem rawa lebak: kasus Desa Kota Daro II di Kecamatan Rantau Panjang, Kabupaten Ogan Ilir, Sumatera Selatan. Di dalam:</a:t>
            </a:r>
            <a:r>
              <a:rPr lang="id-ID" i="1" dirty="0" smtClean="0">
                <a:solidFill>
                  <a:srgbClr val="000000"/>
                </a:solidFill>
                <a:ea typeface="Times New Roman" panose="02020603050405020304" pitchFamily="18" charset="0"/>
                <a:cs typeface="Times New Roman" panose="02020603050405020304" pitchFamily="18" charset="0"/>
              </a:rPr>
              <a:t> Prosiding Seminar Nasional Lahan Suboptimal</a:t>
            </a:r>
            <a:r>
              <a:rPr lang="id-ID" dirty="0" smtClean="0">
                <a:solidFill>
                  <a:srgbClr val="000000"/>
                </a:solidFill>
                <a:ea typeface="Times New Roman" panose="02020603050405020304" pitchFamily="18" charset="0"/>
                <a:cs typeface="Times New Roman" panose="02020603050405020304" pitchFamily="18" charset="0"/>
              </a:rPr>
              <a:t>; 2014 Sep 26-27; Palembang, Indonesia.</a:t>
            </a:r>
            <a:r>
              <a:rPr lang="id-ID" dirty="0" smtClean="0">
                <a:ea typeface="Times New Roman" panose="02020603050405020304" pitchFamily="18" charset="0"/>
              </a:rPr>
              <a:t> </a:t>
            </a:r>
            <a:endParaRPr lang="id-ID" dirty="0"/>
          </a:p>
        </p:txBody>
      </p:sp>
    </p:spTree>
    <p:extLst>
      <p:ext uri="{BB962C8B-B14F-4D97-AF65-F5344CB8AC3E}">
        <p14:creationId xmlns:p14="http://schemas.microsoft.com/office/powerpoint/2010/main" val="20141065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6AA602-E73A-49E0-BE50-842E2EEE769E}"/>
              </a:ext>
            </a:extLst>
          </p:cNvPr>
          <p:cNvPicPr>
            <a:picLocks noChangeAspect="1"/>
          </p:cNvPicPr>
          <p:nvPr/>
        </p:nvPicPr>
        <p:blipFill>
          <a:blip r:embed="rId2"/>
          <a:stretch>
            <a:fillRect/>
          </a:stretch>
        </p:blipFill>
        <p:spPr>
          <a:xfrm>
            <a:off x="-1" y="0"/>
            <a:ext cx="12480437" cy="6858000"/>
          </a:xfrm>
          <a:prstGeom prst="rect">
            <a:avLst/>
          </a:prstGeom>
        </p:spPr>
      </p:pic>
      <p:pic>
        <p:nvPicPr>
          <p:cNvPr id="6" name="Picture 5"/>
          <p:cNvPicPr>
            <a:picLocks noChangeAspect="1"/>
          </p:cNvPicPr>
          <p:nvPr/>
        </p:nvPicPr>
        <p:blipFill>
          <a:blip r:embed="rId3">
            <a:duotone>
              <a:prstClr val="black"/>
              <a:srgbClr val="FFFF00">
                <a:tint val="45000"/>
                <a:satMod val="400000"/>
              </a:srgbClr>
            </a:duotone>
            <a:extLst>
              <a:ext uri="{28A0092B-C50C-407E-A947-70E740481C1C}">
                <a14:useLocalDpi xmlns:a14="http://schemas.microsoft.com/office/drawing/2010/main" val="0"/>
              </a:ext>
            </a:extLst>
          </a:blip>
          <a:stretch>
            <a:fillRect/>
          </a:stretch>
        </p:blipFill>
        <p:spPr>
          <a:xfrm>
            <a:off x="6922226" y="1705655"/>
            <a:ext cx="4587872" cy="3815580"/>
          </a:xfrm>
          <a:prstGeom prst="rect">
            <a:avLst/>
          </a:prstGeom>
          <a:effectLst>
            <a:outerShdw blurRad="50800" dist="38100" algn="l" rotWithShape="0">
              <a:prstClr val="black">
                <a:alpha val="40000"/>
              </a:prstClr>
            </a:outerShdw>
          </a:effectLst>
        </p:spPr>
      </p:pic>
      <p:sp>
        <p:nvSpPr>
          <p:cNvPr id="7" name="Title 1">
            <a:extLst>
              <a:ext uri="{FF2B5EF4-FFF2-40B4-BE49-F238E27FC236}">
                <a16:creationId xmlns:a16="http://schemas.microsoft.com/office/drawing/2014/main" id="{1AD0A7ED-53B0-441A-9667-C7F4B51036BF}"/>
              </a:ext>
            </a:extLst>
          </p:cNvPr>
          <p:cNvSpPr txBox="1">
            <a:spLocks/>
          </p:cNvSpPr>
          <p:nvPr/>
        </p:nvSpPr>
        <p:spPr>
          <a:xfrm rot="477208">
            <a:off x="187949" y="1873409"/>
            <a:ext cx="4741390" cy="58776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smtClean="0">
                <a:solidFill>
                  <a:srgbClr val="DC6F48"/>
                </a:solidFill>
                <a:effectLst>
                  <a:reflection blurRad="6350" stA="55000" endA="300" endPos="45500" dir="5400000" sy="-100000" algn="bl" rotWithShape="0"/>
                </a:effectLst>
                <a:latin typeface="+mn-lt"/>
              </a:rPr>
              <a:t>S</a:t>
            </a:r>
            <a:r>
              <a:rPr lang="en-US" sz="2800" b="1" dirty="0" smtClean="0">
                <a:solidFill>
                  <a:srgbClr val="DC6F48"/>
                </a:solidFill>
                <a:effectLst>
                  <a:reflection blurRad="6350" stA="55000" endA="300" endPos="45500" dir="5400000" sy="-100000" algn="bl" rotWithShape="0"/>
                </a:effectLst>
                <a:latin typeface="+mn-lt"/>
              </a:rPr>
              <a:t>earching </a:t>
            </a:r>
            <a:r>
              <a:rPr lang="en-US" sz="2800" b="1" dirty="0" smtClean="0">
                <a:solidFill>
                  <a:srgbClr val="DC6F48"/>
                </a:solidFill>
                <a:effectLst>
                  <a:reflection blurRad="6350" stA="55000" endA="300" endPos="45500" dir="5400000" sy="-100000" algn="bl" rotWithShape="0"/>
                </a:effectLst>
                <a:latin typeface="+mn-lt"/>
              </a:rPr>
              <a:t>and </a:t>
            </a:r>
            <a:r>
              <a:rPr lang="en-US" sz="2800" b="1" dirty="0" smtClean="0">
                <a:solidFill>
                  <a:srgbClr val="DC6F48"/>
                </a:solidFill>
                <a:effectLst>
                  <a:reflection blurRad="6350" stA="55000" endA="300" endPos="45500" dir="5400000" sy="-100000" algn="bl" rotWithShape="0"/>
                </a:effectLst>
                <a:latin typeface="+mn-lt"/>
              </a:rPr>
              <a:t>Serving The Best</a:t>
            </a:r>
            <a:endParaRPr lang="en-US" sz="2800" b="1" dirty="0">
              <a:solidFill>
                <a:srgbClr val="DC6F48"/>
              </a:solidFill>
              <a:effectLst>
                <a:reflection blurRad="6350" stA="55000" endA="300" endPos="45500" dir="5400000" sy="-100000" algn="bl" rotWithShape="0"/>
              </a:effectLst>
              <a:latin typeface="+mn-lt"/>
            </a:endParaRPr>
          </a:p>
        </p:txBody>
      </p:sp>
    </p:spTree>
    <p:extLst>
      <p:ext uri="{BB962C8B-B14F-4D97-AF65-F5344CB8AC3E}">
        <p14:creationId xmlns:p14="http://schemas.microsoft.com/office/powerpoint/2010/main" val="2740467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14375" y="217680"/>
            <a:ext cx="11068434" cy="892470"/>
          </a:xfrm>
        </p:spPr>
        <p:txBody>
          <a:bodyPr/>
          <a:lstStyle/>
          <a:p>
            <a:r>
              <a:rPr lang="id-ID" b="1" dirty="0" smtClean="0">
                <a:solidFill>
                  <a:srgbClr val="030303"/>
                </a:solidFill>
                <a:latin typeface="+mn-lt"/>
              </a:rPr>
              <a:t>Latar </a:t>
            </a:r>
            <a:r>
              <a:rPr lang="id-ID" b="1" dirty="0" smtClean="0">
                <a:solidFill>
                  <a:srgbClr val="9ACC39"/>
                </a:solidFill>
                <a:latin typeface="+mn-lt"/>
              </a:rPr>
              <a:t>Belakang</a:t>
            </a:r>
            <a:endParaRPr lang="id-ID" b="1" dirty="0">
              <a:solidFill>
                <a:srgbClr val="9ACC39"/>
              </a:solidFill>
              <a:latin typeface="+mn-lt"/>
            </a:endParaRPr>
          </a:p>
        </p:txBody>
      </p:sp>
      <p:sp>
        <p:nvSpPr>
          <p:cNvPr id="8" name="Rounded Rectangle 7"/>
          <p:cNvSpPr/>
          <p:nvPr/>
        </p:nvSpPr>
        <p:spPr>
          <a:xfrm>
            <a:off x="11163684" y="6255335"/>
            <a:ext cx="619125" cy="466725"/>
          </a:xfrm>
          <a:prstGeom prst="roundRect">
            <a:avLst/>
          </a:prstGeom>
          <a:solidFill>
            <a:srgbClr val="9ACC39"/>
          </a:solidFill>
          <a:ln>
            <a:solidFill>
              <a:srgbClr val="9ACC39"/>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t>3</a:t>
            </a:r>
            <a:endParaRPr lang="id-ID" b="1" dirty="0"/>
          </a:p>
        </p:txBody>
      </p:sp>
      <p:sp>
        <p:nvSpPr>
          <p:cNvPr id="9" name="Rectangle 8"/>
          <p:cNvSpPr/>
          <p:nvPr/>
        </p:nvSpPr>
        <p:spPr>
          <a:xfrm>
            <a:off x="180975" y="6350197"/>
            <a:ext cx="11601834" cy="307777"/>
          </a:xfrm>
          <a:prstGeom prst="rect">
            <a:avLst/>
          </a:prstGeom>
        </p:spPr>
        <p:txBody>
          <a:bodyPr wrap="square">
            <a:spAutoFit/>
          </a:bodyPr>
          <a:lstStyle/>
          <a:p>
            <a:r>
              <a:rPr lang="id-ID" sz="1400" b="1" dirty="0" smtClean="0">
                <a:solidFill>
                  <a:schemeClr val="bg1">
                    <a:lumMod val="50000"/>
                  </a:schemeClr>
                </a:solidFill>
                <a:latin typeface="Calibri" panose="020F0502020204030204" pitchFamily="34" charset="0"/>
                <a:cs typeface="Calibri" panose="020F0502020204030204" pitchFamily="34" charset="0"/>
              </a:rPr>
              <a:t>Kamis, 18 </a:t>
            </a:r>
            <a:r>
              <a:rPr lang="id-ID" sz="1400" b="1" dirty="0">
                <a:solidFill>
                  <a:schemeClr val="bg1">
                    <a:lumMod val="50000"/>
                  </a:schemeClr>
                </a:solidFill>
                <a:latin typeface="Calibri" panose="020F0502020204030204" pitchFamily="34" charset="0"/>
                <a:cs typeface="Calibri" panose="020F0502020204030204" pitchFamily="34" charset="0"/>
              </a:rPr>
              <a:t>Oktober </a:t>
            </a:r>
            <a:r>
              <a:rPr lang="id-ID" sz="1400" b="1" dirty="0" smtClean="0">
                <a:solidFill>
                  <a:schemeClr val="bg1">
                    <a:lumMod val="50000"/>
                  </a:schemeClr>
                </a:solidFill>
                <a:latin typeface="Calibri" panose="020F0502020204030204" pitchFamily="34" charset="0"/>
                <a:cs typeface="Calibri" panose="020F0502020204030204" pitchFamily="34" charset="0"/>
              </a:rPr>
              <a:t>2018</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id-ID" sz="1400" b="1" dirty="0" smtClean="0">
                <a:solidFill>
                  <a:schemeClr val="bg1">
                    <a:lumMod val="50000"/>
                  </a:schemeClr>
                </a:solidFill>
                <a:latin typeface="Calibri" panose="020F0502020204030204" pitchFamily="34" charset="0"/>
                <a:cs typeface="Calibri" panose="020F0502020204030204" pitchFamily="34" charset="0"/>
              </a:rPr>
              <a:t>Kolokium Magister Ilmu Komputer Kelas Reguler</a:t>
            </a:r>
            <a:endParaRPr lang="id-ID" sz="1400" b="1" dirty="0">
              <a:solidFill>
                <a:schemeClr val="bg1">
                  <a:lumMod val="50000"/>
                </a:schemeClr>
              </a:solidFill>
              <a:latin typeface="Calibri" panose="020F0502020204030204" pitchFamily="34" charset="0"/>
              <a:cs typeface="Calibri" panose="020F0502020204030204" pitchFamily="34" charset="0"/>
            </a:endParaRPr>
          </a:p>
        </p:txBody>
      </p:sp>
      <p:grpSp>
        <p:nvGrpSpPr>
          <p:cNvPr id="18" name="Group 17"/>
          <p:cNvGrpSpPr/>
          <p:nvPr/>
        </p:nvGrpSpPr>
        <p:grpSpPr>
          <a:xfrm>
            <a:off x="333376" y="382928"/>
            <a:ext cx="133350" cy="541480"/>
            <a:chOff x="317656" y="371475"/>
            <a:chExt cx="157163" cy="638175"/>
          </a:xfrm>
        </p:grpSpPr>
        <p:sp>
          <p:nvSpPr>
            <p:cNvPr id="16" name="Rectangle 15"/>
            <p:cNvSpPr/>
            <p:nvPr/>
          </p:nvSpPr>
          <p:spPr>
            <a:xfrm flipH="1">
              <a:off x="369569" y="371475"/>
              <a:ext cx="45719" cy="638175"/>
            </a:xfrm>
            <a:prstGeom prst="rect">
              <a:avLst/>
            </a:prstGeom>
            <a:solidFill>
              <a:srgbClr val="99CB38"/>
            </a:solidFill>
            <a:ln>
              <a:solidFill>
                <a:srgbClr val="99C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317656" y="614362"/>
              <a:ext cx="157163" cy="157163"/>
            </a:xfrm>
            <a:prstGeom prst="ellipse">
              <a:avLst/>
            </a:prstGeom>
            <a:solidFill>
              <a:srgbClr val="62A637"/>
            </a:solidFill>
            <a:ln>
              <a:solidFill>
                <a:srgbClr val="62A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 name="Content Placeholder 1"/>
          <p:cNvSpPr>
            <a:spLocks noGrp="1"/>
          </p:cNvSpPr>
          <p:nvPr>
            <p:ph idx="1"/>
          </p:nvPr>
        </p:nvSpPr>
        <p:spPr>
          <a:xfrm>
            <a:off x="714375" y="3543299"/>
            <a:ext cx="11068434" cy="2457449"/>
          </a:xfrm>
        </p:spPr>
        <p:txBody>
          <a:bodyPr>
            <a:normAutofit lnSpcReduction="10000"/>
          </a:bodyPr>
          <a:lstStyle/>
          <a:p>
            <a:pPr marL="0" indent="0">
              <a:buNone/>
            </a:pPr>
            <a:r>
              <a:rPr lang="id-ID" sz="2000" dirty="0" smtClean="0"/>
              <a:t>Menurut analisis </a:t>
            </a:r>
            <a:r>
              <a:rPr lang="id-ID" sz="2000" dirty="0"/>
              <a:t>Susilawati </a:t>
            </a:r>
            <a:r>
              <a:rPr lang="id-ID" sz="2000" i="1" dirty="0"/>
              <a:t>et al</a:t>
            </a:r>
            <a:r>
              <a:rPr lang="id-ID" sz="2000" dirty="0"/>
              <a:t>.</a:t>
            </a:r>
            <a:r>
              <a:rPr lang="en-US" sz="2000" dirty="0"/>
              <a:t> (2016)</a:t>
            </a:r>
            <a:r>
              <a:rPr lang="id-ID" sz="2000" dirty="0"/>
              <a:t> </a:t>
            </a:r>
            <a:r>
              <a:rPr lang="id-ID" sz="3600" b="1" dirty="0">
                <a:solidFill>
                  <a:srgbClr val="9ACC39"/>
                </a:solidFill>
              </a:rPr>
              <a:t>pada tahun 2020</a:t>
            </a:r>
            <a:r>
              <a:rPr lang="id-ID" b="1" dirty="0">
                <a:solidFill>
                  <a:srgbClr val="9ACC39"/>
                </a:solidFill>
              </a:rPr>
              <a:t> </a:t>
            </a:r>
            <a:r>
              <a:rPr lang="id-ID" sz="2000" dirty="0"/>
              <a:t>diprediksi terjadi </a:t>
            </a:r>
            <a:r>
              <a:rPr lang="id-ID" sz="3600" b="1" dirty="0">
                <a:solidFill>
                  <a:srgbClr val="9ACC39"/>
                </a:solidFill>
              </a:rPr>
              <a:t>kekurangan beras</a:t>
            </a:r>
            <a:r>
              <a:rPr lang="id-ID" dirty="0">
                <a:solidFill>
                  <a:srgbClr val="9ACC39"/>
                </a:solidFill>
              </a:rPr>
              <a:t> </a:t>
            </a:r>
            <a:r>
              <a:rPr lang="id-ID" sz="2000" dirty="0"/>
              <a:t>sebanyak 1</a:t>
            </a:r>
            <a:r>
              <a:rPr lang="en-US" sz="2000" dirty="0"/>
              <a:t>.</a:t>
            </a:r>
            <a:r>
              <a:rPr lang="id-ID" sz="2000" dirty="0"/>
              <a:t>09 juta ton, dan </a:t>
            </a:r>
            <a:r>
              <a:rPr lang="id-ID" sz="3600" b="1" dirty="0">
                <a:solidFill>
                  <a:srgbClr val="9ACC39"/>
                </a:solidFill>
              </a:rPr>
              <a:t>defisit terus meningkat</a:t>
            </a:r>
            <a:r>
              <a:rPr lang="id-ID" dirty="0"/>
              <a:t> </a:t>
            </a:r>
            <a:r>
              <a:rPr lang="id-ID" sz="2000" dirty="0"/>
              <a:t>hingga mencapai 12.25 juta ton pada tahun 2045. Untuk </a:t>
            </a:r>
            <a:r>
              <a:rPr lang="id-ID" sz="2000" dirty="0" smtClean="0"/>
              <a:t>itu</a:t>
            </a:r>
            <a:r>
              <a:rPr lang="en-US" sz="2000" dirty="0" smtClean="0"/>
              <a:t> </a:t>
            </a:r>
            <a:r>
              <a:rPr lang="id-ID" sz="2000" dirty="0" smtClean="0"/>
              <a:t>diperlukan</a:t>
            </a:r>
            <a:r>
              <a:rPr lang="id-ID" sz="2400" dirty="0" smtClean="0"/>
              <a:t> </a:t>
            </a:r>
            <a:r>
              <a:rPr lang="id-ID" sz="3600" b="1" dirty="0">
                <a:solidFill>
                  <a:srgbClr val="9ACC39"/>
                </a:solidFill>
              </a:rPr>
              <a:t>peningkatan luas baku lahan sawah</a:t>
            </a:r>
            <a:r>
              <a:rPr lang="id-ID" sz="2400" dirty="0"/>
              <a:t>. </a:t>
            </a:r>
            <a:r>
              <a:rPr lang="id-ID" sz="2000" dirty="0"/>
              <a:t>Salah satu lahan sub optimal yang menjanjikan untuk pengembangan pertanian adalah</a:t>
            </a:r>
            <a:r>
              <a:rPr lang="id-ID" sz="2400" dirty="0"/>
              <a:t> </a:t>
            </a:r>
            <a:r>
              <a:rPr lang="id-ID" sz="3600" b="1" dirty="0">
                <a:solidFill>
                  <a:srgbClr val="9ACC39"/>
                </a:solidFill>
              </a:rPr>
              <a:t>lahan rawa lebak</a:t>
            </a:r>
            <a:r>
              <a:rPr lang="id-ID" sz="2400" dirty="0"/>
              <a:t> </a:t>
            </a:r>
            <a:r>
              <a:rPr lang="id-ID" sz="2000" dirty="0"/>
              <a:t>(Waluyo dan Suparwoto 2014). </a:t>
            </a:r>
            <a:endParaRPr lang="en-US" sz="2000" dirty="0"/>
          </a:p>
          <a:p>
            <a:endParaRPr lang="id-ID" dirty="0"/>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t="64515" b="11998"/>
          <a:stretch/>
        </p:blipFill>
        <p:spPr>
          <a:xfrm>
            <a:off x="714375" y="1205012"/>
            <a:ext cx="11068434" cy="1785450"/>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Rectangle 19"/>
          <p:cNvSpPr/>
          <p:nvPr/>
        </p:nvSpPr>
        <p:spPr>
          <a:xfrm>
            <a:off x="10715657" y="2702257"/>
            <a:ext cx="1067152" cy="276999"/>
          </a:xfrm>
          <a:prstGeom prst="rect">
            <a:avLst/>
          </a:prstGeom>
        </p:spPr>
        <p:txBody>
          <a:bodyPr wrap="none">
            <a:spAutoFit/>
          </a:bodyPr>
          <a:lstStyle/>
          <a:p>
            <a:r>
              <a:rPr lang="id-ID" sz="1200" b="1" dirty="0">
                <a:solidFill>
                  <a:schemeClr val="bg1"/>
                </a:solidFill>
              </a:rPr>
              <a:t>unsplash.com</a:t>
            </a:r>
          </a:p>
        </p:txBody>
      </p:sp>
    </p:spTree>
    <p:extLst>
      <p:ext uri="{BB962C8B-B14F-4D97-AF65-F5344CB8AC3E}">
        <p14:creationId xmlns:p14="http://schemas.microsoft.com/office/powerpoint/2010/main" val="3811592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14375" y="217680"/>
            <a:ext cx="11068434" cy="892470"/>
          </a:xfrm>
        </p:spPr>
        <p:txBody>
          <a:bodyPr/>
          <a:lstStyle/>
          <a:p>
            <a:r>
              <a:rPr lang="id-ID" b="1" dirty="0" smtClean="0">
                <a:solidFill>
                  <a:srgbClr val="030303"/>
                </a:solidFill>
                <a:latin typeface="+mn-lt"/>
              </a:rPr>
              <a:t>Latar </a:t>
            </a:r>
            <a:r>
              <a:rPr lang="id-ID" b="1" dirty="0" smtClean="0">
                <a:solidFill>
                  <a:srgbClr val="9ACC39"/>
                </a:solidFill>
                <a:latin typeface="+mn-lt"/>
              </a:rPr>
              <a:t>Belakang</a:t>
            </a:r>
            <a:endParaRPr lang="id-ID" b="1" dirty="0">
              <a:solidFill>
                <a:srgbClr val="9ACC39"/>
              </a:solidFill>
              <a:latin typeface="+mn-lt"/>
            </a:endParaRPr>
          </a:p>
        </p:txBody>
      </p:sp>
      <p:sp>
        <p:nvSpPr>
          <p:cNvPr id="8" name="Rounded Rectangle 7"/>
          <p:cNvSpPr/>
          <p:nvPr/>
        </p:nvSpPr>
        <p:spPr>
          <a:xfrm>
            <a:off x="11163684" y="6255335"/>
            <a:ext cx="619125" cy="466725"/>
          </a:xfrm>
          <a:prstGeom prst="roundRect">
            <a:avLst/>
          </a:prstGeom>
          <a:solidFill>
            <a:srgbClr val="9ACC39"/>
          </a:solidFill>
          <a:ln>
            <a:solidFill>
              <a:srgbClr val="9ACC39"/>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t>4</a:t>
            </a:r>
            <a:endParaRPr lang="id-ID" b="1" dirty="0"/>
          </a:p>
        </p:txBody>
      </p:sp>
      <p:sp>
        <p:nvSpPr>
          <p:cNvPr id="9" name="Rectangle 8"/>
          <p:cNvSpPr/>
          <p:nvPr/>
        </p:nvSpPr>
        <p:spPr>
          <a:xfrm>
            <a:off x="180975" y="6350197"/>
            <a:ext cx="11601834" cy="307777"/>
          </a:xfrm>
          <a:prstGeom prst="rect">
            <a:avLst/>
          </a:prstGeom>
        </p:spPr>
        <p:txBody>
          <a:bodyPr wrap="square">
            <a:spAutoFit/>
          </a:bodyPr>
          <a:lstStyle/>
          <a:p>
            <a:r>
              <a:rPr lang="id-ID" sz="1400" b="1" dirty="0" smtClean="0">
                <a:solidFill>
                  <a:schemeClr val="bg1">
                    <a:lumMod val="50000"/>
                  </a:schemeClr>
                </a:solidFill>
                <a:latin typeface="Calibri" panose="020F0502020204030204" pitchFamily="34" charset="0"/>
                <a:cs typeface="Calibri" panose="020F0502020204030204" pitchFamily="34" charset="0"/>
              </a:rPr>
              <a:t>Kamis, 18 </a:t>
            </a:r>
            <a:r>
              <a:rPr lang="id-ID" sz="1400" b="1" dirty="0">
                <a:solidFill>
                  <a:schemeClr val="bg1">
                    <a:lumMod val="50000"/>
                  </a:schemeClr>
                </a:solidFill>
                <a:latin typeface="Calibri" panose="020F0502020204030204" pitchFamily="34" charset="0"/>
                <a:cs typeface="Calibri" panose="020F0502020204030204" pitchFamily="34" charset="0"/>
              </a:rPr>
              <a:t>Oktober </a:t>
            </a:r>
            <a:r>
              <a:rPr lang="id-ID" sz="1400" b="1" dirty="0" smtClean="0">
                <a:solidFill>
                  <a:schemeClr val="bg1">
                    <a:lumMod val="50000"/>
                  </a:schemeClr>
                </a:solidFill>
                <a:latin typeface="Calibri" panose="020F0502020204030204" pitchFamily="34" charset="0"/>
                <a:cs typeface="Calibri" panose="020F0502020204030204" pitchFamily="34" charset="0"/>
              </a:rPr>
              <a:t>2018</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id-ID" sz="1400" b="1" dirty="0" smtClean="0">
                <a:solidFill>
                  <a:schemeClr val="bg1">
                    <a:lumMod val="50000"/>
                  </a:schemeClr>
                </a:solidFill>
                <a:latin typeface="Calibri" panose="020F0502020204030204" pitchFamily="34" charset="0"/>
                <a:cs typeface="Calibri" panose="020F0502020204030204" pitchFamily="34" charset="0"/>
              </a:rPr>
              <a:t>Kolokium Magister Ilmu Komputer Kelas Reguler</a:t>
            </a:r>
            <a:endParaRPr lang="id-ID" sz="1400" b="1" dirty="0">
              <a:solidFill>
                <a:schemeClr val="bg1">
                  <a:lumMod val="50000"/>
                </a:schemeClr>
              </a:solidFill>
              <a:latin typeface="Calibri" panose="020F0502020204030204" pitchFamily="34" charset="0"/>
              <a:cs typeface="Calibri" panose="020F0502020204030204" pitchFamily="34" charset="0"/>
            </a:endParaRPr>
          </a:p>
        </p:txBody>
      </p:sp>
      <p:grpSp>
        <p:nvGrpSpPr>
          <p:cNvPr id="18" name="Group 17"/>
          <p:cNvGrpSpPr/>
          <p:nvPr/>
        </p:nvGrpSpPr>
        <p:grpSpPr>
          <a:xfrm>
            <a:off x="333376" y="382928"/>
            <a:ext cx="133350" cy="541480"/>
            <a:chOff x="317656" y="371475"/>
            <a:chExt cx="157163" cy="638175"/>
          </a:xfrm>
        </p:grpSpPr>
        <p:sp>
          <p:nvSpPr>
            <p:cNvPr id="16" name="Rectangle 15"/>
            <p:cNvSpPr/>
            <p:nvPr/>
          </p:nvSpPr>
          <p:spPr>
            <a:xfrm flipH="1">
              <a:off x="369569" y="371475"/>
              <a:ext cx="45719" cy="638175"/>
            </a:xfrm>
            <a:prstGeom prst="rect">
              <a:avLst/>
            </a:prstGeom>
            <a:solidFill>
              <a:srgbClr val="99CB38"/>
            </a:solidFill>
            <a:ln>
              <a:solidFill>
                <a:srgbClr val="99C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317656" y="614362"/>
              <a:ext cx="157163" cy="157163"/>
            </a:xfrm>
            <a:prstGeom prst="ellipse">
              <a:avLst/>
            </a:prstGeom>
            <a:solidFill>
              <a:srgbClr val="62A637"/>
            </a:solidFill>
            <a:ln>
              <a:solidFill>
                <a:srgbClr val="62A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 name="Content Placeholder 1"/>
          <p:cNvSpPr>
            <a:spLocks noGrp="1"/>
          </p:cNvSpPr>
          <p:nvPr>
            <p:ph idx="1"/>
          </p:nvPr>
        </p:nvSpPr>
        <p:spPr>
          <a:xfrm>
            <a:off x="7746285" y="1054297"/>
            <a:ext cx="4581908" cy="2911672"/>
          </a:xfrm>
        </p:spPr>
        <p:txBody>
          <a:bodyPr>
            <a:normAutofit/>
          </a:bodyPr>
          <a:lstStyle/>
          <a:p>
            <a:pPr marL="0" indent="0">
              <a:buNone/>
            </a:pPr>
            <a:r>
              <a:rPr lang="id-ID" sz="2000" dirty="0"/>
              <a:t>Kabupaten Hulu Sungai Utara </a:t>
            </a:r>
            <a:r>
              <a:rPr lang="id-ID" sz="3600" b="1" dirty="0">
                <a:solidFill>
                  <a:srgbClr val="99CB38"/>
                </a:solidFill>
              </a:rPr>
              <a:t>(HSU)</a:t>
            </a:r>
            <a:r>
              <a:rPr lang="id-ID" sz="2000" dirty="0"/>
              <a:t> memiliki luas area </a:t>
            </a:r>
            <a:r>
              <a:rPr lang="id-ID" sz="2000" dirty="0" smtClean="0"/>
              <a:t>sebesar</a:t>
            </a:r>
            <a:endParaRPr lang="en-US" sz="2000" dirty="0" smtClean="0"/>
          </a:p>
          <a:p>
            <a:pPr marL="0" indent="0">
              <a:buNone/>
            </a:pPr>
            <a:r>
              <a:rPr lang="id-ID" sz="3600" b="1" dirty="0" smtClean="0">
                <a:solidFill>
                  <a:srgbClr val="99CB38"/>
                </a:solidFill>
              </a:rPr>
              <a:t>89.270 Ha</a:t>
            </a:r>
            <a:r>
              <a:rPr lang="en-US" sz="2000" dirty="0"/>
              <a:t> </a:t>
            </a:r>
            <a:r>
              <a:rPr lang="id-ID" sz="2000" dirty="0"/>
              <a:t>(Diperta HSU 2016). </a:t>
            </a:r>
            <a:endParaRPr lang="en-US" sz="2000" dirty="0" smtClean="0"/>
          </a:p>
          <a:p>
            <a:pPr marL="0" indent="0">
              <a:buNone/>
            </a:pPr>
            <a:endParaRPr lang="en-US" sz="2000" dirty="0"/>
          </a:p>
        </p:txBody>
      </p:sp>
      <p:pic>
        <p:nvPicPr>
          <p:cNvPr id="11" name="Content Placeholder 4" descr="ALABIO1.jpg"/>
          <p:cNvPicPr>
            <a:picLocks noChangeAspect="1"/>
          </p:cNvPicPr>
          <p:nvPr/>
        </p:nvPicPr>
        <p:blipFill>
          <a:blip r:embed="rId2" cstate="print"/>
          <a:srcRect l="5400" t="4365" r="3843" b="4150"/>
          <a:stretch>
            <a:fillRect/>
          </a:stretch>
        </p:blipFill>
        <p:spPr>
          <a:xfrm>
            <a:off x="333376" y="1054297"/>
            <a:ext cx="7260508" cy="5295900"/>
          </a:xfrm>
          <a:prstGeom prst="rect">
            <a:avLst/>
          </a:prstGeom>
        </p:spPr>
      </p:pic>
      <p:graphicFrame>
        <p:nvGraphicFramePr>
          <p:cNvPr id="6" name="Chart 5"/>
          <p:cNvGraphicFramePr/>
          <p:nvPr>
            <p:extLst>
              <p:ext uri="{D42A27DB-BD31-4B8C-83A1-F6EECF244321}">
                <p14:modId xmlns:p14="http://schemas.microsoft.com/office/powerpoint/2010/main" val="786679312"/>
              </p:ext>
            </p:extLst>
          </p:nvPr>
        </p:nvGraphicFramePr>
        <p:xfrm>
          <a:off x="7746285" y="2935738"/>
          <a:ext cx="3282950" cy="2188633"/>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p:cNvSpPr/>
          <p:nvPr/>
        </p:nvSpPr>
        <p:spPr>
          <a:xfrm>
            <a:off x="7746285" y="5319257"/>
            <a:ext cx="4126194" cy="646331"/>
          </a:xfrm>
          <a:prstGeom prst="rect">
            <a:avLst/>
          </a:prstGeom>
        </p:spPr>
        <p:txBody>
          <a:bodyPr wrap="none">
            <a:spAutoFit/>
          </a:bodyPr>
          <a:lstStyle/>
          <a:p>
            <a:r>
              <a:rPr lang="id-ID" sz="2000" dirty="0"/>
              <a:t>HSU </a:t>
            </a:r>
            <a:r>
              <a:rPr lang="id-ID" sz="3600" b="1" dirty="0">
                <a:solidFill>
                  <a:srgbClr val="99CB38"/>
                </a:solidFill>
              </a:rPr>
              <a:t>89%</a:t>
            </a:r>
            <a:r>
              <a:rPr lang="id-ID" sz="2000" dirty="0"/>
              <a:t> </a:t>
            </a:r>
            <a:r>
              <a:rPr lang="en-US" sz="2000" dirty="0" smtClean="0"/>
              <a:t> </a:t>
            </a:r>
            <a:r>
              <a:rPr lang="id-ID" sz="2000" dirty="0" smtClean="0"/>
              <a:t>adalah </a:t>
            </a:r>
            <a:r>
              <a:rPr lang="id-ID" sz="2000" dirty="0"/>
              <a:t>lahan rawa lebak</a:t>
            </a:r>
          </a:p>
        </p:txBody>
      </p:sp>
      <p:sp>
        <p:nvSpPr>
          <p:cNvPr id="15" name="Rectangle 14"/>
          <p:cNvSpPr/>
          <p:nvPr/>
        </p:nvSpPr>
        <p:spPr>
          <a:xfrm>
            <a:off x="3008309" y="6024501"/>
            <a:ext cx="1731564" cy="261610"/>
          </a:xfrm>
          <a:prstGeom prst="rect">
            <a:avLst/>
          </a:prstGeom>
        </p:spPr>
        <p:txBody>
          <a:bodyPr wrap="none">
            <a:spAutoFit/>
          </a:bodyPr>
          <a:lstStyle/>
          <a:p>
            <a:r>
              <a:rPr lang="en-US" sz="1100" b="1" dirty="0" smtClean="0"/>
              <a:t>www.litbang.deptan.go.id</a:t>
            </a:r>
            <a:endParaRPr lang="id-ID" sz="1100" b="1" dirty="0"/>
          </a:p>
        </p:txBody>
      </p:sp>
    </p:spTree>
    <p:extLst>
      <p:ext uri="{BB962C8B-B14F-4D97-AF65-F5344CB8AC3E}">
        <p14:creationId xmlns:p14="http://schemas.microsoft.com/office/powerpoint/2010/main" val="2650221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14375" y="217680"/>
            <a:ext cx="11068434" cy="892470"/>
          </a:xfrm>
        </p:spPr>
        <p:txBody>
          <a:bodyPr/>
          <a:lstStyle/>
          <a:p>
            <a:r>
              <a:rPr lang="id-ID" b="1" dirty="0" smtClean="0">
                <a:solidFill>
                  <a:srgbClr val="030303"/>
                </a:solidFill>
                <a:latin typeface="+mn-lt"/>
              </a:rPr>
              <a:t>Latar </a:t>
            </a:r>
            <a:r>
              <a:rPr lang="id-ID" b="1" dirty="0" smtClean="0">
                <a:solidFill>
                  <a:srgbClr val="9ACC39"/>
                </a:solidFill>
                <a:latin typeface="+mn-lt"/>
              </a:rPr>
              <a:t>Belakang</a:t>
            </a:r>
            <a:endParaRPr lang="id-ID" b="1" dirty="0">
              <a:solidFill>
                <a:srgbClr val="9ACC39"/>
              </a:solidFill>
              <a:latin typeface="+mn-lt"/>
            </a:endParaRPr>
          </a:p>
        </p:txBody>
      </p:sp>
      <p:sp>
        <p:nvSpPr>
          <p:cNvPr id="8" name="Rounded Rectangle 7"/>
          <p:cNvSpPr/>
          <p:nvPr/>
        </p:nvSpPr>
        <p:spPr>
          <a:xfrm>
            <a:off x="11163684" y="6255335"/>
            <a:ext cx="619125" cy="466725"/>
          </a:xfrm>
          <a:prstGeom prst="roundRect">
            <a:avLst/>
          </a:prstGeom>
          <a:solidFill>
            <a:srgbClr val="9ACC39"/>
          </a:solidFill>
          <a:ln>
            <a:solidFill>
              <a:srgbClr val="9ACC39"/>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t>5</a:t>
            </a:r>
            <a:endParaRPr lang="id-ID" b="1" dirty="0"/>
          </a:p>
        </p:txBody>
      </p:sp>
      <p:sp>
        <p:nvSpPr>
          <p:cNvPr id="9" name="Rectangle 8"/>
          <p:cNvSpPr/>
          <p:nvPr/>
        </p:nvSpPr>
        <p:spPr>
          <a:xfrm>
            <a:off x="180975" y="6350197"/>
            <a:ext cx="11601834" cy="307777"/>
          </a:xfrm>
          <a:prstGeom prst="rect">
            <a:avLst/>
          </a:prstGeom>
        </p:spPr>
        <p:txBody>
          <a:bodyPr wrap="square">
            <a:spAutoFit/>
          </a:bodyPr>
          <a:lstStyle/>
          <a:p>
            <a:r>
              <a:rPr lang="id-ID" sz="1400" b="1" dirty="0" smtClean="0">
                <a:solidFill>
                  <a:schemeClr val="bg1">
                    <a:lumMod val="50000"/>
                  </a:schemeClr>
                </a:solidFill>
                <a:latin typeface="Calibri" panose="020F0502020204030204" pitchFamily="34" charset="0"/>
                <a:cs typeface="Calibri" panose="020F0502020204030204" pitchFamily="34" charset="0"/>
              </a:rPr>
              <a:t>Kamis, 18 </a:t>
            </a:r>
            <a:r>
              <a:rPr lang="id-ID" sz="1400" b="1" dirty="0">
                <a:solidFill>
                  <a:schemeClr val="bg1">
                    <a:lumMod val="50000"/>
                  </a:schemeClr>
                </a:solidFill>
                <a:latin typeface="Calibri" panose="020F0502020204030204" pitchFamily="34" charset="0"/>
                <a:cs typeface="Calibri" panose="020F0502020204030204" pitchFamily="34" charset="0"/>
              </a:rPr>
              <a:t>Oktober </a:t>
            </a:r>
            <a:r>
              <a:rPr lang="id-ID" sz="1400" b="1" dirty="0" smtClean="0">
                <a:solidFill>
                  <a:schemeClr val="bg1">
                    <a:lumMod val="50000"/>
                  </a:schemeClr>
                </a:solidFill>
                <a:latin typeface="Calibri" panose="020F0502020204030204" pitchFamily="34" charset="0"/>
                <a:cs typeface="Calibri" panose="020F0502020204030204" pitchFamily="34" charset="0"/>
              </a:rPr>
              <a:t>2018</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id-ID" sz="1400" b="1" dirty="0" smtClean="0">
                <a:solidFill>
                  <a:schemeClr val="bg1">
                    <a:lumMod val="50000"/>
                  </a:schemeClr>
                </a:solidFill>
                <a:latin typeface="Calibri" panose="020F0502020204030204" pitchFamily="34" charset="0"/>
                <a:cs typeface="Calibri" panose="020F0502020204030204" pitchFamily="34" charset="0"/>
              </a:rPr>
              <a:t>Kolokium Magister Ilmu Komputer Kelas Reguler</a:t>
            </a:r>
            <a:endParaRPr lang="id-ID" sz="1400" b="1" dirty="0">
              <a:solidFill>
                <a:schemeClr val="bg1">
                  <a:lumMod val="50000"/>
                </a:schemeClr>
              </a:solidFill>
              <a:latin typeface="Calibri" panose="020F0502020204030204" pitchFamily="34" charset="0"/>
              <a:cs typeface="Calibri" panose="020F0502020204030204" pitchFamily="34" charset="0"/>
            </a:endParaRPr>
          </a:p>
        </p:txBody>
      </p:sp>
      <p:grpSp>
        <p:nvGrpSpPr>
          <p:cNvPr id="18" name="Group 17"/>
          <p:cNvGrpSpPr/>
          <p:nvPr/>
        </p:nvGrpSpPr>
        <p:grpSpPr>
          <a:xfrm>
            <a:off x="333376" y="382928"/>
            <a:ext cx="133350" cy="541480"/>
            <a:chOff x="317656" y="371475"/>
            <a:chExt cx="157163" cy="638175"/>
          </a:xfrm>
        </p:grpSpPr>
        <p:sp>
          <p:nvSpPr>
            <p:cNvPr id="16" name="Rectangle 15"/>
            <p:cNvSpPr/>
            <p:nvPr/>
          </p:nvSpPr>
          <p:spPr>
            <a:xfrm flipH="1">
              <a:off x="369569" y="371475"/>
              <a:ext cx="45719" cy="638175"/>
            </a:xfrm>
            <a:prstGeom prst="rect">
              <a:avLst/>
            </a:prstGeom>
            <a:solidFill>
              <a:srgbClr val="99CB38"/>
            </a:solidFill>
            <a:ln>
              <a:solidFill>
                <a:srgbClr val="99C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317656" y="614362"/>
              <a:ext cx="157163" cy="157163"/>
            </a:xfrm>
            <a:prstGeom prst="ellipse">
              <a:avLst/>
            </a:prstGeom>
            <a:solidFill>
              <a:srgbClr val="62A637"/>
            </a:solidFill>
            <a:ln>
              <a:solidFill>
                <a:srgbClr val="62A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 name="Content Placeholder 1"/>
          <p:cNvSpPr>
            <a:spLocks noGrp="1"/>
          </p:cNvSpPr>
          <p:nvPr>
            <p:ph idx="1"/>
          </p:nvPr>
        </p:nvSpPr>
        <p:spPr>
          <a:xfrm>
            <a:off x="714375" y="1229312"/>
            <a:ext cx="11634689" cy="1161688"/>
          </a:xfrm>
        </p:spPr>
        <p:txBody>
          <a:bodyPr>
            <a:noAutofit/>
          </a:bodyPr>
          <a:lstStyle/>
          <a:p>
            <a:pPr marL="0" indent="0">
              <a:buNone/>
            </a:pPr>
            <a:r>
              <a:rPr lang="id-ID" sz="2000" dirty="0" smtClean="0"/>
              <a:t>Untuk mengoptimalkan pemanfaatan lahan rawa, maka diperlukan </a:t>
            </a:r>
            <a:r>
              <a:rPr lang="id-ID" sz="3600" b="1" dirty="0" smtClean="0">
                <a:solidFill>
                  <a:srgbClr val="99CB38"/>
                </a:solidFill>
              </a:rPr>
              <a:t>penentuan musim tanam </a:t>
            </a:r>
            <a:r>
              <a:rPr lang="id-ID" sz="2000" dirty="0" smtClean="0"/>
              <a:t>yang cocok (Djamhari 2010).</a:t>
            </a:r>
            <a:endParaRPr lang="id-ID" dirty="0"/>
          </a:p>
        </p:txBody>
      </p:sp>
      <p:grpSp>
        <p:nvGrpSpPr>
          <p:cNvPr id="3" name="Group 2"/>
          <p:cNvGrpSpPr/>
          <p:nvPr/>
        </p:nvGrpSpPr>
        <p:grpSpPr>
          <a:xfrm>
            <a:off x="252824" y="2788667"/>
            <a:ext cx="4031384" cy="2102954"/>
            <a:chOff x="140566" y="1849921"/>
            <a:chExt cx="4031384" cy="2102954"/>
          </a:xfrm>
        </p:grpSpPr>
        <p:pic>
          <p:nvPicPr>
            <p:cNvPr id="1026" name="Picture 2" descr="Hasil gambar untuk MACBOOK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66" y="1849921"/>
              <a:ext cx="4031384" cy="21029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asil gambar untuk kalender tan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486" y="2019628"/>
              <a:ext cx="2638185" cy="15832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3768650" y="3006083"/>
            <a:ext cx="977109" cy="1487871"/>
            <a:chOff x="9194283" y="1872575"/>
            <a:chExt cx="1472624" cy="2242405"/>
          </a:xfrm>
        </p:grpSpPr>
        <p:pic>
          <p:nvPicPr>
            <p:cNvPr id="19" name="Picture 12" descr="Gambar terka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4283" y="1872575"/>
              <a:ext cx="1472624" cy="224240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Hasil gambar untuk kalender tanam terpadu 201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933" t="34886" r="58158" b="8093"/>
            <a:stretch/>
          </p:blipFill>
          <p:spPr bwMode="auto">
            <a:xfrm>
              <a:off x="9412942" y="2049565"/>
              <a:ext cx="1039905" cy="1825138"/>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p:cNvSpPr/>
          <p:nvPr/>
        </p:nvSpPr>
        <p:spPr>
          <a:xfrm>
            <a:off x="5067684" y="2742074"/>
            <a:ext cx="6715125" cy="2123658"/>
          </a:xfrm>
          <a:prstGeom prst="rect">
            <a:avLst/>
          </a:prstGeom>
        </p:spPr>
        <p:txBody>
          <a:bodyPr wrap="square">
            <a:spAutoFit/>
          </a:bodyPr>
          <a:lstStyle/>
          <a:p>
            <a:pPr indent="360045" algn="just"/>
            <a:r>
              <a:rPr lang="id-ID" sz="2000" dirty="0">
                <a:ea typeface="MS Mincho" panose="02020609040205080304" pitchFamily="49" charset="-128"/>
                <a:cs typeface="Arial" panose="020B0604020202020204" pitchFamily="34" charset="0"/>
              </a:rPr>
              <a:t>Katam Terpadu yang sedang dikembangkan oleh Badan Penelitian dan Pengembangan Pertanian menggunakan pemodelan hujan-debit (</a:t>
            </a:r>
            <a:r>
              <a:rPr lang="id-ID" sz="2000" i="1" dirty="0">
                <a:ea typeface="MS Mincho" panose="02020609040205080304" pitchFamily="49" charset="-128"/>
                <a:cs typeface="Arial" panose="020B0604020202020204" pitchFamily="34" charset="0"/>
              </a:rPr>
              <a:t>rainfall-runoff modelling</a:t>
            </a:r>
            <a:r>
              <a:rPr lang="id-ID" sz="2000" dirty="0">
                <a:ea typeface="MS Mincho" panose="02020609040205080304" pitchFamily="49" charset="-128"/>
                <a:cs typeface="Arial" panose="020B0604020202020204" pitchFamily="34" charset="0"/>
              </a:rPr>
              <a:t>) yaitu </a:t>
            </a:r>
            <a:r>
              <a:rPr lang="id-ID" sz="3600" b="1" dirty="0">
                <a:solidFill>
                  <a:srgbClr val="99CB38"/>
                </a:solidFill>
                <a:ea typeface="MS Mincho" panose="02020609040205080304" pitchFamily="49" charset="-128"/>
                <a:cs typeface="Arial" panose="020B0604020202020204" pitchFamily="34" charset="0"/>
              </a:rPr>
              <a:t>GR4J</a:t>
            </a:r>
            <a:r>
              <a:rPr lang="id-ID" sz="2000" dirty="0">
                <a:ea typeface="MS Mincho" panose="02020609040205080304" pitchFamily="49" charset="-128"/>
                <a:cs typeface="Arial" panose="020B0604020202020204" pitchFamily="34" charset="0"/>
              </a:rPr>
              <a:t> (</a:t>
            </a:r>
            <a:r>
              <a:rPr lang="id-ID" sz="2000" i="1" dirty="0">
                <a:ea typeface="MS Mincho" panose="02020609040205080304" pitchFamily="49" charset="-128"/>
                <a:cs typeface="Arial" panose="020B0604020202020204" pitchFamily="34" charset="0"/>
              </a:rPr>
              <a:t>Genie Rural a 4 parametres Journalier</a:t>
            </a:r>
            <a:r>
              <a:rPr lang="id-ID" sz="2000" dirty="0">
                <a:ea typeface="MS Mincho" panose="02020609040205080304" pitchFamily="49" charset="-128"/>
                <a:cs typeface="Arial" panose="020B0604020202020204" pitchFamily="34" charset="0"/>
              </a:rPr>
              <a:t>) dalam menentukan </a:t>
            </a:r>
            <a:r>
              <a:rPr lang="id-ID" sz="3600" b="1" dirty="0">
                <a:solidFill>
                  <a:srgbClr val="99CB38"/>
                </a:solidFill>
                <a:ea typeface="MS Mincho" panose="02020609040205080304" pitchFamily="49" charset="-128"/>
                <a:cs typeface="Arial" panose="020B0604020202020204" pitchFamily="34" charset="0"/>
              </a:rPr>
              <a:t>waktu tanam padi</a:t>
            </a:r>
            <a:r>
              <a:rPr lang="id-ID" sz="2000" dirty="0">
                <a:ea typeface="MS Mincho" panose="02020609040205080304" pitchFamily="49" charset="-128"/>
                <a:cs typeface="Arial" panose="020B0604020202020204" pitchFamily="34" charset="0"/>
              </a:rPr>
              <a:t>. </a:t>
            </a:r>
            <a:endParaRPr lang="en-US" sz="20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20146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14375" y="217680"/>
            <a:ext cx="11068434" cy="892470"/>
          </a:xfrm>
        </p:spPr>
        <p:txBody>
          <a:bodyPr/>
          <a:lstStyle/>
          <a:p>
            <a:r>
              <a:rPr lang="id-ID" b="1" dirty="0" smtClean="0">
                <a:solidFill>
                  <a:srgbClr val="030303"/>
                </a:solidFill>
                <a:latin typeface="+mn-lt"/>
              </a:rPr>
              <a:t>Latar </a:t>
            </a:r>
            <a:r>
              <a:rPr lang="id-ID" b="1" dirty="0" smtClean="0">
                <a:solidFill>
                  <a:srgbClr val="9ACC39"/>
                </a:solidFill>
                <a:latin typeface="+mn-lt"/>
              </a:rPr>
              <a:t>Belakang</a:t>
            </a:r>
            <a:endParaRPr lang="id-ID" b="1" dirty="0">
              <a:solidFill>
                <a:srgbClr val="9ACC39"/>
              </a:solidFill>
              <a:latin typeface="+mn-lt"/>
            </a:endParaRPr>
          </a:p>
        </p:txBody>
      </p:sp>
      <p:sp>
        <p:nvSpPr>
          <p:cNvPr id="8" name="Rounded Rectangle 7"/>
          <p:cNvSpPr/>
          <p:nvPr/>
        </p:nvSpPr>
        <p:spPr>
          <a:xfrm>
            <a:off x="11163684" y="6255335"/>
            <a:ext cx="619125" cy="466725"/>
          </a:xfrm>
          <a:prstGeom prst="roundRect">
            <a:avLst/>
          </a:prstGeom>
          <a:solidFill>
            <a:srgbClr val="9ACC39"/>
          </a:solidFill>
          <a:ln>
            <a:solidFill>
              <a:srgbClr val="9ACC39"/>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t>6</a:t>
            </a:r>
            <a:endParaRPr lang="id-ID" b="1" dirty="0"/>
          </a:p>
        </p:txBody>
      </p:sp>
      <p:sp>
        <p:nvSpPr>
          <p:cNvPr id="9" name="Rectangle 8"/>
          <p:cNvSpPr/>
          <p:nvPr/>
        </p:nvSpPr>
        <p:spPr>
          <a:xfrm>
            <a:off x="180975" y="6350197"/>
            <a:ext cx="11601834" cy="307777"/>
          </a:xfrm>
          <a:prstGeom prst="rect">
            <a:avLst/>
          </a:prstGeom>
        </p:spPr>
        <p:txBody>
          <a:bodyPr wrap="square">
            <a:spAutoFit/>
          </a:bodyPr>
          <a:lstStyle/>
          <a:p>
            <a:r>
              <a:rPr lang="id-ID" sz="1400" b="1" dirty="0" smtClean="0">
                <a:solidFill>
                  <a:schemeClr val="bg1">
                    <a:lumMod val="50000"/>
                  </a:schemeClr>
                </a:solidFill>
                <a:latin typeface="Calibri" panose="020F0502020204030204" pitchFamily="34" charset="0"/>
                <a:cs typeface="Calibri" panose="020F0502020204030204" pitchFamily="34" charset="0"/>
              </a:rPr>
              <a:t>Kamis, 18 </a:t>
            </a:r>
            <a:r>
              <a:rPr lang="id-ID" sz="1400" b="1" dirty="0">
                <a:solidFill>
                  <a:schemeClr val="bg1">
                    <a:lumMod val="50000"/>
                  </a:schemeClr>
                </a:solidFill>
                <a:latin typeface="Calibri" panose="020F0502020204030204" pitchFamily="34" charset="0"/>
                <a:cs typeface="Calibri" panose="020F0502020204030204" pitchFamily="34" charset="0"/>
              </a:rPr>
              <a:t>Oktober </a:t>
            </a:r>
            <a:r>
              <a:rPr lang="id-ID" sz="1400" b="1" dirty="0" smtClean="0">
                <a:solidFill>
                  <a:schemeClr val="bg1">
                    <a:lumMod val="50000"/>
                  </a:schemeClr>
                </a:solidFill>
                <a:latin typeface="Calibri" panose="020F0502020204030204" pitchFamily="34" charset="0"/>
                <a:cs typeface="Calibri" panose="020F0502020204030204" pitchFamily="34" charset="0"/>
              </a:rPr>
              <a:t>2018</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id-ID" sz="1400" b="1" dirty="0" smtClean="0">
                <a:solidFill>
                  <a:schemeClr val="bg1">
                    <a:lumMod val="50000"/>
                  </a:schemeClr>
                </a:solidFill>
                <a:latin typeface="Calibri" panose="020F0502020204030204" pitchFamily="34" charset="0"/>
                <a:cs typeface="Calibri" panose="020F0502020204030204" pitchFamily="34" charset="0"/>
              </a:rPr>
              <a:t>Kolokium Magister Ilmu Komputer Kelas Reguler</a:t>
            </a:r>
            <a:endParaRPr lang="id-ID" sz="1400" b="1" dirty="0">
              <a:solidFill>
                <a:schemeClr val="bg1">
                  <a:lumMod val="50000"/>
                </a:schemeClr>
              </a:solidFill>
              <a:latin typeface="Calibri" panose="020F0502020204030204" pitchFamily="34" charset="0"/>
              <a:cs typeface="Calibri" panose="020F0502020204030204" pitchFamily="34" charset="0"/>
            </a:endParaRPr>
          </a:p>
        </p:txBody>
      </p:sp>
      <p:grpSp>
        <p:nvGrpSpPr>
          <p:cNvPr id="18" name="Group 17"/>
          <p:cNvGrpSpPr/>
          <p:nvPr/>
        </p:nvGrpSpPr>
        <p:grpSpPr>
          <a:xfrm>
            <a:off x="333376" y="382928"/>
            <a:ext cx="133350" cy="541480"/>
            <a:chOff x="317656" y="371475"/>
            <a:chExt cx="157163" cy="638175"/>
          </a:xfrm>
        </p:grpSpPr>
        <p:sp>
          <p:nvSpPr>
            <p:cNvPr id="16" name="Rectangle 15"/>
            <p:cNvSpPr/>
            <p:nvPr/>
          </p:nvSpPr>
          <p:spPr>
            <a:xfrm flipH="1">
              <a:off x="369569" y="371475"/>
              <a:ext cx="45719" cy="638175"/>
            </a:xfrm>
            <a:prstGeom prst="rect">
              <a:avLst/>
            </a:prstGeom>
            <a:solidFill>
              <a:srgbClr val="99CB38"/>
            </a:solidFill>
            <a:ln>
              <a:solidFill>
                <a:srgbClr val="99C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317656" y="614362"/>
              <a:ext cx="157163" cy="157163"/>
            </a:xfrm>
            <a:prstGeom prst="ellipse">
              <a:avLst/>
            </a:prstGeom>
            <a:solidFill>
              <a:srgbClr val="62A637"/>
            </a:solidFill>
            <a:ln>
              <a:solidFill>
                <a:srgbClr val="62A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6" name="Title 1"/>
          <p:cNvSpPr txBox="1">
            <a:spLocks/>
          </p:cNvSpPr>
          <p:nvPr/>
        </p:nvSpPr>
        <p:spPr>
          <a:xfrm>
            <a:off x="333376" y="1096350"/>
            <a:ext cx="11449433" cy="8924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3600" b="1" dirty="0" smtClean="0">
                <a:solidFill>
                  <a:srgbClr val="99CB38"/>
                </a:solidFill>
                <a:latin typeface="+mn-lt"/>
              </a:rPr>
              <a:t>Penelitian</a:t>
            </a:r>
            <a:r>
              <a:rPr lang="id-ID" sz="3600" b="1" dirty="0" smtClean="0">
                <a:solidFill>
                  <a:srgbClr val="030303"/>
                </a:solidFill>
                <a:latin typeface="+mn-lt"/>
              </a:rPr>
              <a:t> </a:t>
            </a:r>
            <a:r>
              <a:rPr lang="id-ID" sz="3600" b="1" dirty="0" smtClean="0">
                <a:solidFill>
                  <a:srgbClr val="9ACC39"/>
                </a:solidFill>
                <a:latin typeface="+mn-lt"/>
              </a:rPr>
              <a:t>Sebelumnya</a:t>
            </a:r>
            <a:endParaRPr lang="id-ID" sz="3600" b="1" dirty="0">
              <a:solidFill>
                <a:srgbClr val="9ACC39"/>
              </a:solidFill>
              <a:latin typeface="+mn-lt"/>
            </a:endParaRPr>
          </a:p>
        </p:txBody>
      </p:sp>
      <p:grpSp>
        <p:nvGrpSpPr>
          <p:cNvPr id="40" name="Group 39"/>
          <p:cNvGrpSpPr/>
          <p:nvPr/>
        </p:nvGrpSpPr>
        <p:grpSpPr>
          <a:xfrm>
            <a:off x="2403063" y="2083682"/>
            <a:ext cx="7951242" cy="3803514"/>
            <a:chOff x="1912382" y="2160759"/>
            <a:chExt cx="7951242" cy="3803514"/>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23863" t="33632" r="48075" b="23173"/>
            <a:stretch/>
          </p:blipFill>
          <p:spPr>
            <a:xfrm>
              <a:off x="4134971" y="2160761"/>
              <a:ext cx="2609850" cy="3803511"/>
            </a:xfrm>
            <a:prstGeom prst="rect">
              <a:avLst/>
            </a:prstGeom>
          </p:spPr>
        </p:pic>
        <p:pic>
          <p:nvPicPr>
            <p:cNvPr id="27" name="Picture 26"/>
            <p:cNvPicPr>
              <a:picLocks noChangeAspect="1"/>
            </p:cNvPicPr>
            <p:nvPr/>
          </p:nvPicPr>
          <p:blipFill rotWithShape="1">
            <a:blip r:embed="rId2" cstate="print">
              <a:extLst>
                <a:ext uri="{28A0092B-C50C-407E-A947-70E740481C1C}">
                  <a14:useLocalDpi xmlns:a14="http://schemas.microsoft.com/office/drawing/2010/main" val="0"/>
                </a:ext>
              </a:extLst>
            </a:blip>
            <a:srcRect t="33632" r="76036" b="23173"/>
            <a:stretch/>
          </p:blipFill>
          <p:spPr>
            <a:xfrm>
              <a:off x="1912382" y="2160762"/>
              <a:ext cx="2228659" cy="3803511"/>
            </a:xfrm>
            <a:prstGeom prst="rect">
              <a:avLst/>
            </a:prstGeom>
          </p:spPr>
        </p:pic>
        <p:pic>
          <p:nvPicPr>
            <p:cNvPr id="28" name="Picture 27"/>
            <p:cNvPicPr>
              <a:picLocks noChangeAspect="1"/>
            </p:cNvPicPr>
            <p:nvPr/>
          </p:nvPicPr>
          <p:blipFill rotWithShape="1">
            <a:blip r:embed="rId2" cstate="print">
              <a:extLst>
                <a:ext uri="{28A0092B-C50C-407E-A947-70E740481C1C}">
                  <a14:useLocalDpi xmlns:a14="http://schemas.microsoft.com/office/drawing/2010/main" val="0"/>
                </a:ext>
              </a:extLst>
            </a:blip>
            <a:srcRect l="51610" t="33632" r="26772" b="23173"/>
            <a:stretch/>
          </p:blipFill>
          <p:spPr>
            <a:xfrm>
              <a:off x="7853081" y="2160759"/>
              <a:ext cx="2010543" cy="3803511"/>
            </a:xfrm>
            <a:prstGeom prst="rect">
              <a:avLst/>
            </a:prstGeom>
          </p:spPr>
        </p:pic>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23863" t="33632" r="66717" b="23173"/>
            <a:stretch/>
          </p:blipFill>
          <p:spPr>
            <a:xfrm>
              <a:off x="6744821" y="2160759"/>
              <a:ext cx="1115353" cy="3803511"/>
            </a:xfrm>
            <a:prstGeom prst="rect">
              <a:avLst/>
            </a:prstGeom>
          </p:spPr>
        </p:pic>
      </p:grpSp>
      <p:sp>
        <p:nvSpPr>
          <p:cNvPr id="32" name="Title 1"/>
          <p:cNvSpPr txBox="1">
            <a:spLocks/>
          </p:cNvSpPr>
          <p:nvPr/>
        </p:nvSpPr>
        <p:spPr>
          <a:xfrm>
            <a:off x="3545966" y="2960607"/>
            <a:ext cx="1181195" cy="48389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3200" b="1" dirty="0">
                <a:solidFill>
                  <a:srgbClr val="00A79D"/>
                </a:solidFill>
                <a:latin typeface="+mn-lt"/>
              </a:rPr>
              <a:t>2006</a:t>
            </a:r>
          </a:p>
        </p:txBody>
      </p:sp>
      <p:sp>
        <p:nvSpPr>
          <p:cNvPr id="33" name="Title 1"/>
          <p:cNvSpPr txBox="1">
            <a:spLocks/>
          </p:cNvSpPr>
          <p:nvPr/>
        </p:nvSpPr>
        <p:spPr>
          <a:xfrm>
            <a:off x="8343762" y="2960607"/>
            <a:ext cx="1181195" cy="48389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3200" b="1" dirty="0" smtClean="0">
                <a:solidFill>
                  <a:srgbClr val="F02B7C"/>
                </a:solidFill>
                <a:latin typeface="+mn-lt"/>
              </a:rPr>
              <a:t>20</a:t>
            </a:r>
            <a:r>
              <a:rPr lang="en-US" sz="3200" b="1" dirty="0" smtClean="0">
                <a:solidFill>
                  <a:srgbClr val="F02B7C"/>
                </a:solidFill>
                <a:latin typeface="+mn-lt"/>
              </a:rPr>
              <a:t>15</a:t>
            </a:r>
            <a:endParaRPr lang="id-ID" sz="3200" b="1" dirty="0">
              <a:solidFill>
                <a:srgbClr val="F02B7C"/>
              </a:solidFill>
              <a:latin typeface="+mn-lt"/>
            </a:endParaRPr>
          </a:p>
        </p:txBody>
      </p:sp>
      <p:sp>
        <p:nvSpPr>
          <p:cNvPr id="34" name="Title 1"/>
          <p:cNvSpPr txBox="1">
            <a:spLocks/>
          </p:cNvSpPr>
          <p:nvPr/>
        </p:nvSpPr>
        <p:spPr>
          <a:xfrm>
            <a:off x="5457488" y="4551448"/>
            <a:ext cx="1181195" cy="48389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3200" b="1" dirty="0">
                <a:solidFill>
                  <a:srgbClr val="F7941E"/>
                </a:solidFill>
                <a:latin typeface="+mn-lt"/>
              </a:rPr>
              <a:t>2014</a:t>
            </a:r>
          </a:p>
        </p:txBody>
      </p:sp>
      <p:sp>
        <p:nvSpPr>
          <p:cNvPr id="31" name="Rectangle 30"/>
          <p:cNvSpPr/>
          <p:nvPr/>
        </p:nvSpPr>
        <p:spPr>
          <a:xfrm>
            <a:off x="577475" y="4466379"/>
            <a:ext cx="3530514" cy="1323439"/>
          </a:xfrm>
          <a:prstGeom prst="rect">
            <a:avLst/>
          </a:prstGeom>
        </p:spPr>
        <p:txBody>
          <a:bodyPr wrap="square">
            <a:spAutoFit/>
          </a:bodyPr>
          <a:lstStyle/>
          <a:p>
            <a:r>
              <a:rPr lang="id-ID" sz="2000" dirty="0">
                <a:ea typeface="MS Mincho" panose="02020609040205080304" pitchFamily="49" charset="-128"/>
                <a:cs typeface="Arial" panose="020B0604020202020204" pitchFamily="34" charset="0"/>
              </a:rPr>
              <a:t>Model </a:t>
            </a:r>
            <a:r>
              <a:rPr lang="en-US" sz="2000" dirty="0" smtClean="0">
                <a:ea typeface="MS Mincho" panose="02020609040205080304" pitchFamily="49" charset="-128"/>
                <a:cs typeface="Arial" panose="020B0604020202020204" pitchFamily="34" charset="0"/>
              </a:rPr>
              <a:t>GR4J</a:t>
            </a:r>
            <a:r>
              <a:rPr lang="id-ID" sz="2000" dirty="0" smtClean="0">
                <a:ea typeface="MS Mincho" panose="02020609040205080304" pitchFamily="49" charset="-128"/>
                <a:cs typeface="Arial" panose="020B0604020202020204" pitchFamily="34" charset="0"/>
              </a:rPr>
              <a:t> telah </a:t>
            </a:r>
            <a:r>
              <a:rPr lang="id-ID" sz="2000" dirty="0">
                <a:ea typeface="MS Mincho" panose="02020609040205080304" pitchFamily="49" charset="-128"/>
                <a:cs typeface="Arial" panose="020B0604020202020204" pitchFamily="34" charset="0"/>
              </a:rPr>
              <a:t>diaplikasikan pada berbagai DAS seperti DAS Rhine di Jerman oleh Lerat </a:t>
            </a:r>
            <a:r>
              <a:rPr lang="id-ID" sz="2000" i="1" dirty="0">
                <a:ea typeface="MS Mincho" panose="02020609040205080304" pitchFamily="49" charset="-128"/>
                <a:cs typeface="Arial" panose="020B0604020202020204" pitchFamily="34" charset="0"/>
              </a:rPr>
              <a:t>et al</a:t>
            </a:r>
            <a:r>
              <a:rPr lang="id-ID" sz="2000" dirty="0">
                <a:ea typeface="MS Mincho" panose="02020609040205080304" pitchFamily="49" charset="-128"/>
                <a:cs typeface="Arial" panose="020B0604020202020204" pitchFamily="34" charset="0"/>
              </a:rPr>
              <a:t>. (2006)</a:t>
            </a:r>
            <a:endParaRPr lang="id-ID" sz="2000" dirty="0"/>
          </a:p>
        </p:txBody>
      </p:sp>
      <p:sp>
        <p:nvSpPr>
          <p:cNvPr id="36" name="Rectangle 35"/>
          <p:cNvSpPr/>
          <p:nvPr/>
        </p:nvSpPr>
        <p:spPr>
          <a:xfrm>
            <a:off x="6048086" y="2135951"/>
            <a:ext cx="2810066" cy="707886"/>
          </a:xfrm>
          <a:prstGeom prst="rect">
            <a:avLst/>
          </a:prstGeom>
        </p:spPr>
        <p:txBody>
          <a:bodyPr wrap="square">
            <a:spAutoFit/>
          </a:bodyPr>
          <a:lstStyle/>
          <a:p>
            <a:r>
              <a:rPr lang="id-ID" sz="2000" dirty="0"/>
              <a:t>DAS Nazloo di Iran oleh Rezaie </a:t>
            </a:r>
            <a:r>
              <a:rPr lang="id-ID" sz="2000" i="1" dirty="0"/>
              <a:t>et al</a:t>
            </a:r>
            <a:r>
              <a:rPr lang="id-ID" sz="2000" dirty="0"/>
              <a:t>. (2014) </a:t>
            </a:r>
          </a:p>
        </p:txBody>
      </p:sp>
      <p:sp>
        <p:nvSpPr>
          <p:cNvPr id="35" name="Rectangle 34"/>
          <p:cNvSpPr/>
          <p:nvPr/>
        </p:nvSpPr>
        <p:spPr>
          <a:xfrm>
            <a:off x="690278" y="5837933"/>
            <a:ext cx="3291840" cy="18288"/>
          </a:xfrm>
          <a:prstGeom prst="rect">
            <a:avLst/>
          </a:prstGeom>
          <a:solidFill>
            <a:srgbClr val="00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Rectangle 37"/>
          <p:cNvSpPr/>
          <p:nvPr/>
        </p:nvSpPr>
        <p:spPr>
          <a:xfrm>
            <a:off x="9063515" y="5863516"/>
            <a:ext cx="2560320" cy="18288"/>
          </a:xfrm>
          <a:prstGeom prst="rect">
            <a:avLst/>
          </a:prstGeom>
          <a:solidFill>
            <a:srgbClr val="F02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Rectangle 38"/>
          <p:cNvSpPr/>
          <p:nvPr/>
        </p:nvSpPr>
        <p:spPr>
          <a:xfrm>
            <a:off x="6151389" y="2092189"/>
            <a:ext cx="2377440" cy="18288"/>
          </a:xfrm>
          <a:prstGeom prst="rect">
            <a:avLst/>
          </a:prstGeom>
          <a:solidFill>
            <a:srgbClr val="F79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p:cNvSpPr/>
          <p:nvPr/>
        </p:nvSpPr>
        <p:spPr>
          <a:xfrm>
            <a:off x="9001790" y="5069661"/>
            <a:ext cx="2695217" cy="707886"/>
          </a:xfrm>
          <a:prstGeom prst="rect">
            <a:avLst/>
          </a:prstGeom>
        </p:spPr>
        <p:txBody>
          <a:bodyPr wrap="square">
            <a:spAutoFit/>
          </a:bodyPr>
          <a:lstStyle/>
          <a:p>
            <a:r>
              <a:rPr lang="id-ID" sz="2000" dirty="0">
                <a:ea typeface="MS Mincho" panose="02020609040205080304" pitchFamily="49" charset="-128"/>
                <a:cs typeface="Arial" panose="020B0604020202020204" pitchFamily="34" charset="0"/>
              </a:rPr>
              <a:t>DAS Koshi di Nepal oleh Guinot </a:t>
            </a:r>
            <a:r>
              <a:rPr lang="id-ID" sz="2000" i="1" dirty="0">
                <a:ea typeface="MS Mincho" panose="02020609040205080304" pitchFamily="49" charset="-128"/>
                <a:cs typeface="Arial" panose="020B0604020202020204" pitchFamily="34" charset="0"/>
              </a:rPr>
              <a:t>et al</a:t>
            </a:r>
            <a:r>
              <a:rPr lang="id-ID" sz="2000" dirty="0">
                <a:ea typeface="MS Mincho" panose="02020609040205080304" pitchFamily="49" charset="-128"/>
                <a:cs typeface="Arial" panose="020B0604020202020204" pitchFamily="34" charset="0"/>
              </a:rPr>
              <a:t>. (2015)</a:t>
            </a:r>
            <a:endParaRPr lang="id-ID" sz="2000" dirty="0"/>
          </a:p>
        </p:txBody>
      </p:sp>
    </p:spTree>
    <p:extLst>
      <p:ext uri="{BB962C8B-B14F-4D97-AF65-F5344CB8AC3E}">
        <p14:creationId xmlns:p14="http://schemas.microsoft.com/office/powerpoint/2010/main" val="3962174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14375" y="217680"/>
            <a:ext cx="11068434" cy="892470"/>
          </a:xfrm>
        </p:spPr>
        <p:txBody>
          <a:bodyPr/>
          <a:lstStyle/>
          <a:p>
            <a:r>
              <a:rPr lang="id-ID" b="1" dirty="0" smtClean="0">
                <a:solidFill>
                  <a:srgbClr val="030303"/>
                </a:solidFill>
                <a:latin typeface="+mn-lt"/>
              </a:rPr>
              <a:t>Latar </a:t>
            </a:r>
            <a:r>
              <a:rPr lang="id-ID" b="1" dirty="0" smtClean="0">
                <a:solidFill>
                  <a:srgbClr val="9ACC39"/>
                </a:solidFill>
                <a:latin typeface="+mn-lt"/>
              </a:rPr>
              <a:t>Belakang</a:t>
            </a:r>
            <a:endParaRPr lang="id-ID" b="1" dirty="0">
              <a:solidFill>
                <a:srgbClr val="9ACC39"/>
              </a:solidFill>
              <a:latin typeface="+mn-lt"/>
            </a:endParaRPr>
          </a:p>
        </p:txBody>
      </p:sp>
      <p:sp>
        <p:nvSpPr>
          <p:cNvPr id="8" name="Rounded Rectangle 7"/>
          <p:cNvSpPr/>
          <p:nvPr/>
        </p:nvSpPr>
        <p:spPr>
          <a:xfrm>
            <a:off x="11163684" y="6255335"/>
            <a:ext cx="619125" cy="466725"/>
          </a:xfrm>
          <a:prstGeom prst="roundRect">
            <a:avLst/>
          </a:prstGeom>
          <a:solidFill>
            <a:srgbClr val="9ACC39"/>
          </a:solidFill>
          <a:ln>
            <a:solidFill>
              <a:srgbClr val="9ACC39"/>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t>7</a:t>
            </a:r>
            <a:endParaRPr lang="id-ID" b="1" dirty="0"/>
          </a:p>
        </p:txBody>
      </p:sp>
      <p:sp>
        <p:nvSpPr>
          <p:cNvPr id="9" name="Rectangle 8"/>
          <p:cNvSpPr/>
          <p:nvPr/>
        </p:nvSpPr>
        <p:spPr>
          <a:xfrm>
            <a:off x="180975" y="6350197"/>
            <a:ext cx="11601834" cy="307777"/>
          </a:xfrm>
          <a:prstGeom prst="rect">
            <a:avLst/>
          </a:prstGeom>
        </p:spPr>
        <p:txBody>
          <a:bodyPr wrap="square">
            <a:spAutoFit/>
          </a:bodyPr>
          <a:lstStyle/>
          <a:p>
            <a:r>
              <a:rPr lang="id-ID" sz="1400" b="1" dirty="0" smtClean="0">
                <a:solidFill>
                  <a:schemeClr val="bg1">
                    <a:lumMod val="50000"/>
                  </a:schemeClr>
                </a:solidFill>
                <a:latin typeface="Calibri" panose="020F0502020204030204" pitchFamily="34" charset="0"/>
                <a:cs typeface="Calibri" panose="020F0502020204030204" pitchFamily="34" charset="0"/>
              </a:rPr>
              <a:t>Kamis, 18 </a:t>
            </a:r>
            <a:r>
              <a:rPr lang="id-ID" sz="1400" b="1" dirty="0">
                <a:solidFill>
                  <a:schemeClr val="bg1">
                    <a:lumMod val="50000"/>
                  </a:schemeClr>
                </a:solidFill>
                <a:latin typeface="Calibri" panose="020F0502020204030204" pitchFamily="34" charset="0"/>
                <a:cs typeface="Calibri" panose="020F0502020204030204" pitchFamily="34" charset="0"/>
              </a:rPr>
              <a:t>Oktober </a:t>
            </a:r>
            <a:r>
              <a:rPr lang="id-ID" sz="1400" b="1" dirty="0" smtClean="0">
                <a:solidFill>
                  <a:schemeClr val="bg1">
                    <a:lumMod val="50000"/>
                  </a:schemeClr>
                </a:solidFill>
                <a:latin typeface="Calibri" panose="020F0502020204030204" pitchFamily="34" charset="0"/>
                <a:cs typeface="Calibri" panose="020F0502020204030204" pitchFamily="34" charset="0"/>
              </a:rPr>
              <a:t>2018</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id-ID" sz="1400" b="1" dirty="0" smtClean="0">
                <a:solidFill>
                  <a:schemeClr val="bg1">
                    <a:lumMod val="50000"/>
                  </a:schemeClr>
                </a:solidFill>
                <a:latin typeface="Calibri" panose="020F0502020204030204" pitchFamily="34" charset="0"/>
                <a:cs typeface="Calibri" panose="020F0502020204030204" pitchFamily="34" charset="0"/>
              </a:rPr>
              <a:t>Kolokium Magister Ilmu Komputer Kelas Reguler</a:t>
            </a:r>
            <a:endParaRPr lang="id-ID" sz="1400" b="1" dirty="0">
              <a:solidFill>
                <a:schemeClr val="bg1">
                  <a:lumMod val="50000"/>
                </a:schemeClr>
              </a:solidFill>
              <a:latin typeface="Calibri" panose="020F0502020204030204" pitchFamily="34" charset="0"/>
              <a:cs typeface="Calibri" panose="020F0502020204030204" pitchFamily="34" charset="0"/>
            </a:endParaRPr>
          </a:p>
        </p:txBody>
      </p:sp>
      <p:grpSp>
        <p:nvGrpSpPr>
          <p:cNvPr id="18" name="Group 17"/>
          <p:cNvGrpSpPr/>
          <p:nvPr/>
        </p:nvGrpSpPr>
        <p:grpSpPr>
          <a:xfrm>
            <a:off x="333376" y="382928"/>
            <a:ext cx="133350" cy="541480"/>
            <a:chOff x="317656" y="371475"/>
            <a:chExt cx="157163" cy="638175"/>
          </a:xfrm>
        </p:grpSpPr>
        <p:sp>
          <p:nvSpPr>
            <p:cNvPr id="16" name="Rectangle 15"/>
            <p:cNvSpPr/>
            <p:nvPr/>
          </p:nvSpPr>
          <p:spPr>
            <a:xfrm flipH="1">
              <a:off x="369569" y="371475"/>
              <a:ext cx="45719" cy="638175"/>
            </a:xfrm>
            <a:prstGeom prst="rect">
              <a:avLst/>
            </a:prstGeom>
            <a:solidFill>
              <a:srgbClr val="99CB38"/>
            </a:solidFill>
            <a:ln>
              <a:solidFill>
                <a:srgbClr val="99C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317656" y="614362"/>
              <a:ext cx="157163" cy="157163"/>
            </a:xfrm>
            <a:prstGeom prst="ellipse">
              <a:avLst/>
            </a:prstGeom>
            <a:solidFill>
              <a:srgbClr val="62A637"/>
            </a:solidFill>
            <a:ln>
              <a:solidFill>
                <a:srgbClr val="62A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6" name="Title 1"/>
          <p:cNvSpPr txBox="1">
            <a:spLocks/>
          </p:cNvSpPr>
          <p:nvPr/>
        </p:nvSpPr>
        <p:spPr>
          <a:xfrm>
            <a:off x="333376" y="1096350"/>
            <a:ext cx="11449433" cy="8924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3600" b="1" dirty="0" smtClean="0">
                <a:solidFill>
                  <a:srgbClr val="99CB38"/>
                </a:solidFill>
                <a:latin typeface="+mn-lt"/>
              </a:rPr>
              <a:t>Penelitian</a:t>
            </a:r>
            <a:r>
              <a:rPr lang="id-ID" sz="3600" b="1" dirty="0" smtClean="0">
                <a:solidFill>
                  <a:srgbClr val="030303"/>
                </a:solidFill>
                <a:latin typeface="+mn-lt"/>
              </a:rPr>
              <a:t> </a:t>
            </a:r>
            <a:r>
              <a:rPr lang="id-ID" sz="3600" b="1" dirty="0" smtClean="0">
                <a:solidFill>
                  <a:srgbClr val="9ACC39"/>
                </a:solidFill>
                <a:latin typeface="+mn-lt"/>
              </a:rPr>
              <a:t>Sebelumnya</a:t>
            </a:r>
            <a:endParaRPr lang="id-ID" sz="3600" b="1" dirty="0">
              <a:solidFill>
                <a:srgbClr val="9ACC39"/>
              </a:solidFill>
              <a:latin typeface="+mn-lt"/>
            </a:endParaRPr>
          </a:p>
        </p:txBody>
      </p:sp>
      <p:grpSp>
        <p:nvGrpSpPr>
          <p:cNvPr id="3" name="Group 2"/>
          <p:cNvGrpSpPr/>
          <p:nvPr/>
        </p:nvGrpSpPr>
        <p:grpSpPr>
          <a:xfrm>
            <a:off x="530656" y="2083682"/>
            <a:ext cx="11054871" cy="3885606"/>
            <a:chOff x="415855" y="1915590"/>
            <a:chExt cx="11054871" cy="3885606"/>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62824" t="33956" r="8402" b="22848"/>
            <a:stretch/>
          </p:blipFill>
          <p:spPr>
            <a:xfrm>
              <a:off x="415855" y="1988820"/>
              <a:ext cx="2676081" cy="3803511"/>
            </a:xfrm>
            <a:prstGeom prst="rect">
              <a:avLst/>
            </a:prstGeom>
          </p:spPr>
        </p:pic>
        <p:pic>
          <p:nvPicPr>
            <p:cNvPr id="28" name="Picture 27"/>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51610" t="33632" r="26772" b="23173"/>
            <a:stretch/>
          </p:blipFill>
          <p:spPr>
            <a:xfrm>
              <a:off x="8883136" y="1954986"/>
              <a:ext cx="2010543" cy="3803511"/>
            </a:xfrm>
            <a:prstGeom prst="rect">
              <a:avLst/>
            </a:prstGeom>
          </p:spPr>
        </p:pic>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23863" t="33632" r="66717" b="23173"/>
            <a:stretch/>
          </p:blipFill>
          <p:spPr>
            <a:xfrm>
              <a:off x="3091936" y="1957635"/>
              <a:ext cx="5791200" cy="3803511"/>
            </a:xfrm>
            <a:prstGeom prst="rect">
              <a:avLst/>
            </a:prstGeom>
          </p:spPr>
        </p:pic>
        <p:sp>
          <p:nvSpPr>
            <p:cNvPr id="32" name="Title 1"/>
            <p:cNvSpPr txBox="1">
              <a:spLocks/>
            </p:cNvSpPr>
            <p:nvPr/>
          </p:nvSpPr>
          <p:spPr>
            <a:xfrm>
              <a:off x="1269478" y="4454511"/>
              <a:ext cx="1181195" cy="48389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3200" b="1" dirty="0" smtClean="0">
                  <a:solidFill>
                    <a:srgbClr val="1C75BC"/>
                  </a:solidFill>
                  <a:latin typeface="+mn-lt"/>
                </a:rPr>
                <a:t>20</a:t>
              </a:r>
              <a:r>
                <a:rPr lang="en-US" sz="3200" b="1" dirty="0" smtClean="0">
                  <a:solidFill>
                    <a:srgbClr val="1C75BC"/>
                  </a:solidFill>
                  <a:latin typeface="+mn-lt"/>
                </a:rPr>
                <a:t>17</a:t>
              </a:r>
              <a:endParaRPr lang="id-ID" sz="3200" b="1" dirty="0">
                <a:solidFill>
                  <a:srgbClr val="1C75BC"/>
                </a:solidFill>
                <a:latin typeface="+mn-lt"/>
              </a:endParaRPr>
            </a:p>
          </p:txBody>
        </p:sp>
        <p:sp>
          <p:nvSpPr>
            <p:cNvPr id="33" name="Title 1"/>
            <p:cNvSpPr txBox="1">
              <a:spLocks/>
            </p:cNvSpPr>
            <p:nvPr/>
          </p:nvSpPr>
          <p:spPr>
            <a:xfrm>
              <a:off x="8883136" y="2861770"/>
              <a:ext cx="1181195" cy="483897"/>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sz="3200" b="1" dirty="0" smtClean="0">
                  <a:solidFill>
                    <a:srgbClr val="960820"/>
                  </a:solidFill>
                  <a:latin typeface="+mn-lt"/>
                </a:rPr>
                <a:t>20</a:t>
              </a:r>
              <a:r>
                <a:rPr lang="en-US" sz="3200" b="1" dirty="0" smtClean="0">
                  <a:solidFill>
                    <a:srgbClr val="960820"/>
                  </a:solidFill>
                  <a:latin typeface="+mn-lt"/>
                </a:rPr>
                <a:t>17</a:t>
              </a:r>
              <a:endParaRPr lang="id-ID" sz="3200" b="1" dirty="0">
                <a:solidFill>
                  <a:srgbClr val="960820"/>
                </a:solidFill>
                <a:latin typeface="+mn-lt"/>
              </a:endParaRPr>
            </a:p>
          </p:txBody>
        </p:sp>
        <p:sp>
          <p:nvSpPr>
            <p:cNvPr id="31" name="Rectangle 30"/>
            <p:cNvSpPr/>
            <p:nvPr/>
          </p:nvSpPr>
          <p:spPr>
            <a:xfrm>
              <a:off x="1938902" y="2078464"/>
              <a:ext cx="9531824" cy="707886"/>
            </a:xfrm>
            <a:prstGeom prst="rect">
              <a:avLst/>
            </a:prstGeom>
          </p:spPr>
          <p:txBody>
            <a:bodyPr wrap="square">
              <a:spAutoFit/>
            </a:bodyPr>
            <a:lstStyle/>
            <a:p>
              <a:r>
                <a:rPr lang="en-US" sz="2000" dirty="0" smtClean="0">
                  <a:ea typeface="MS Mincho" panose="02020609040205080304" pitchFamily="49" charset="-128"/>
                  <a:cs typeface="Arial" panose="020B0604020202020204" pitchFamily="34" charset="0"/>
                </a:rPr>
                <a:t>O</a:t>
              </a:r>
              <a:r>
                <a:rPr lang="id-ID" sz="2000" dirty="0" smtClean="0">
                  <a:ea typeface="MS Mincho" panose="02020609040205080304" pitchFamily="49" charset="-128"/>
                  <a:cs typeface="Arial" panose="020B0604020202020204" pitchFamily="34" charset="0"/>
                </a:rPr>
                <a:t>ptimisasi </a:t>
              </a:r>
              <a:r>
                <a:rPr lang="id-ID" sz="2000" dirty="0">
                  <a:ea typeface="MS Mincho" panose="02020609040205080304" pitchFamily="49" charset="-128"/>
                  <a:cs typeface="Arial" panose="020B0604020202020204" pitchFamily="34" charset="0"/>
                </a:rPr>
                <a:t>parameter model GR4J dengan menggunakan algoritme genetika dan metode Gauss-Newton </a:t>
              </a:r>
              <a:r>
                <a:rPr lang="id-ID" sz="2000" dirty="0" smtClean="0">
                  <a:ea typeface="MS Mincho" panose="02020609040205080304" pitchFamily="49" charset="-128"/>
                  <a:cs typeface="Arial" panose="020B0604020202020204" pitchFamily="34" charset="0"/>
                </a:rPr>
                <a:t>telah</a:t>
              </a:r>
              <a:r>
                <a:rPr lang="en-US" sz="2000" dirty="0" smtClean="0">
                  <a:ea typeface="MS Mincho" panose="02020609040205080304" pitchFamily="49" charset="-128"/>
                  <a:cs typeface="Arial" panose="020B0604020202020204" pitchFamily="34" charset="0"/>
                </a:rPr>
                <a:t> </a:t>
              </a:r>
              <a:r>
                <a:rPr lang="id-ID" sz="2000" dirty="0" smtClean="0">
                  <a:ea typeface="MS Mincho" panose="02020609040205080304" pitchFamily="49" charset="-128"/>
                  <a:cs typeface="Arial" panose="020B0604020202020204" pitchFamily="34" charset="0"/>
                </a:rPr>
                <a:t>dilakukan </a:t>
              </a:r>
              <a:r>
                <a:rPr lang="id-ID" sz="2000" dirty="0">
                  <a:ea typeface="MS Mincho" panose="02020609040205080304" pitchFamily="49" charset="-128"/>
                  <a:cs typeface="Arial" panose="020B0604020202020204" pitchFamily="34" charset="0"/>
                </a:rPr>
                <a:t>oleh Boumenni </a:t>
              </a:r>
              <a:r>
                <a:rPr lang="id-ID" sz="2000" i="1" dirty="0">
                  <a:ea typeface="MS Mincho" panose="02020609040205080304" pitchFamily="49" charset="-128"/>
                  <a:cs typeface="Arial" panose="020B0604020202020204" pitchFamily="34" charset="0"/>
                </a:rPr>
                <a:t>et al</a:t>
              </a:r>
              <a:r>
                <a:rPr lang="id-ID" sz="2000" dirty="0">
                  <a:ea typeface="MS Mincho" panose="02020609040205080304" pitchFamily="49" charset="-128"/>
                  <a:cs typeface="Arial" panose="020B0604020202020204" pitchFamily="34" charset="0"/>
                </a:rPr>
                <a:t>. (2017</a:t>
              </a:r>
              <a:r>
                <a:rPr lang="id-ID" sz="2000" dirty="0" smtClean="0">
                  <a:ea typeface="MS Mincho" panose="02020609040205080304" pitchFamily="49" charset="-128"/>
                  <a:cs typeface="Arial" panose="020B0604020202020204" pitchFamily="34" charset="0"/>
                </a:rPr>
                <a:t>).</a:t>
              </a:r>
              <a:endParaRPr lang="en-US" sz="2000" dirty="0" smtClean="0">
                <a:ea typeface="MS Mincho" panose="02020609040205080304" pitchFamily="49" charset="-128"/>
                <a:cs typeface="Arial" panose="020B0604020202020204" pitchFamily="34" charset="0"/>
              </a:endParaRPr>
            </a:p>
          </p:txBody>
        </p:sp>
        <p:sp>
          <p:nvSpPr>
            <p:cNvPr id="35" name="Rectangle 34"/>
            <p:cNvSpPr/>
            <p:nvPr/>
          </p:nvSpPr>
          <p:spPr>
            <a:xfrm>
              <a:off x="1938902" y="1915590"/>
              <a:ext cx="3291840" cy="18288"/>
            </a:xfrm>
            <a:prstGeom prst="rect">
              <a:avLst/>
            </a:prstGeom>
            <a:solidFill>
              <a:srgbClr val="1C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p:cNvSpPr/>
            <p:nvPr/>
          </p:nvSpPr>
          <p:spPr>
            <a:xfrm>
              <a:off x="4550343" y="4576614"/>
              <a:ext cx="5000460" cy="1015663"/>
            </a:xfrm>
            <a:prstGeom prst="rect">
              <a:avLst/>
            </a:prstGeom>
          </p:spPr>
          <p:txBody>
            <a:bodyPr wrap="square">
              <a:spAutoFit/>
            </a:bodyPr>
            <a:lstStyle/>
            <a:p>
              <a:r>
                <a:rPr lang="en-US" sz="2000" dirty="0" smtClean="0">
                  <a:ea typeface="MS Mincho" panose="02020609040205080304" pitchFamily="49" charset="-128"/>
                  <a:cs typeface="Arial" panose="020B0604020202020204" pitchFamily="34" charset="0"/>
                </a:rPr>
                <a:t>D</a:t>
              </a:r>
              <a:r>
                <a:rPr lang="id-ID" sz="2000" dirty="0" smtClean="0">
                  <a:ea typeface="MS Mincho" panose="02020609040205080304" pitchFamily="49" charset="-128"/>
                  <a:cs typeface="Arial" panose="020B0604020202020204" pitchFamily="34" charset="0"/>
                </a:rPr>
                <a:t>alam </a:t>
              </a:r>
              <a:r>
                <a:rPr lang="id-ID" sz="2000" dirty="0">
                  <a:ea typeface="MS Mincho" panose="02020609040205080304" pitchFamily="49" charset="-128"/>
                  <a:cs typeface="Arial" panose="020B0604020202020204" pitchFamily="34" charset="0"/>
                </a:rPr>
                <a:t>beberapa kasus, </a:t>
              </a:r>
              <a:r>
                <a:rPr lang="id-ID" sz="2000" i="1" dirty="0">
                  <a:ea typeface="MS Mincho" panose="02020609040205080304" pitchFamily="49" charset="-128"/>
                  <a:cs typeface="Arial" panose="020B0604020202020204" pitchFamily="34" charset="0"/>
                </a:rPr>
                <a:t>Particle Swarm Optimization</a:t>
              </a:r>
              <a:r>
                <a:rPr lang="id-ID" sz="2000" dirty="0">
                  <a:ea typeface="MS Mincho" panose="02020609040205080304" pitchFamily="49" charset="-128"/>
                  <a:cs typeface="Arial" panose="020B0604020202020204" pitchFamily="34" charset="0"/>
                </a:rPr>
                <a:t> (PSO)  dapat melampui kinerja algoritme genetika (Paulitschke </a:t>
              </a:r>
              <a:r>
                <a:rPr lang="id-ID" sz="2000" i="1" dirty="0">
                  <a:ea typeface="MS Mincho" panose="02020609040205080304" pitchFamily="49" charset="-128"/>
                  <a:cs typeface="Arial" panose="020B0604020202020204" pitchFamily="34" charset="0"/>
                </a:rPr>
                <a:t>et al</a:t>
              </a:r>
              <a:r>
                <a:rPr lang="id-ID" sz="2000" dirty="0">
                  <a:ea typeface="MS Mincho" panose="02020609040205080304" pitchFamily="49" charset="-128"/>
                  <a:cs typeface="Arial" panose="020B0604020202020204" pitchFamily="34" charset="0"/>
                </a:rPr>
                <a:t>. 2017)</a:t>
              </a:r>
              <a:endParaRPr lang="id-ID" sz="2000" dirty="0"/>
            </a:p>
          </p:txBody>
        </p:sp>
        <p:sp>
          <p:nvSpPr>
            <p:cNvPr id="24" name="Rectangle 23"/>
            <p:cNvSpPr/>
            <p:nvPr/>
          </p:nvSpPr>
          <p:spPr>
            <a:xfrm>
              <a:off x="4627413" y="5782908"/>
              <a:ext cx="4846320" cy="18288"/>
            </a:xfrm>
            <a:prstGeom prst="rect">
              <a:avLst/>
            </a:prstGeom>
            <a:solidFill>
              <a:srgbClr val="960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extLst>
      <p:ext uri="{BB962C8B-B14F-4D97-AF65-F5344CB8AC3E}">
        <p14:creationId xmlns:p14="http://schemas.microsoft.com/office/powerpoint/2010/main" val="1386570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714375" y="217680"/>
            <a:ext cx="11068434" cy="892470"/>
          </a:xfrm>
        </p:spPr>
        <p:txBody>
          <a:bodyPr/>
          <a:lstStyle/>
          <a:p>
            <a:r>
              <a:rPr lang="id-ID" b="1" dirty="0" smtClean="0">
                <a:solidFill>
                  <a:srgbClr val="030303"/>
                </a:solidFill>
                <a:latin typeface="+mn-lt"/>
              </a:rPr>
              <a:t>Latar </a:t>
            </a:r>
            <a:r>
              <a:rPr lang="id-ID" b="1" dirty="0" smtClean="0">
                <a:solidFill>
                  <a:srgbClr val="9ACC39"/>
                </a:solidFill>
                <a:latin typeface="+mn-lt"/>
              </a:rPr>
              <a:t>Belakang</a:t>
            </a:r>
            <a:endParaRPr lang="id-ID" b="1" dirty="0">
              <a:solidFill>
                <a:srgbClr val="9ACC39"/>
              </a:solidFill>
              <a:latin typeface="+mn-lt"/>
            </a:endParaRPr>
          </a:p>
        </p:txBody>
      </p:sp>
      <p:sp>
        <p:nvSpPr>
          <p:cNvPr id="8" name="Rounded Rectangle 7"/>
          <p:cNvSpPr/>
          <p:nvPr/>
        </p:nvSpPr>
        <p:spPr>
          <a:xfrm>
            <a:off x="11163684" y="6255335"/>
            <a:ext cx="619125" cy="466725"/>
          </a:xfrm>
          <a:prstGeom prst="roundRect">
            <a:avLst/>
          </a:prstGeom>
          <a:solidFill>
            <a:srgbClr val="9ACC39"/>
          </a:solidFill>
          <a:ln>
            <a:solidFill>
              <a:srgbClr val="9ACC39"/>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t>8</a:t>
            </a:r>
            <a:endParaRPr lang="id-ID" b="1" dirty="0"/>
          </a:p>
        </p:txBody>
      </p:sp>
      <p:sp>
        <p:nvSpPr>
          <p:cNvPr id="9" name="Rectangle 8"/>
          <p:cNvSpPr/>
          <p:nvPr/>
        </p:nvSpPr>
        <p:spPr>
          <a:xfrm>
            <a:off x="180975" y="6350197"/>
            <a:ext cx="11601834" cy="307777"/>
          </a:xfrm>
          <a:prstGeom prst="rect">
            <a:avLst/>
          </a:prstGeom>
        </p:spPr>
        <p:txBody>
          <a:bodyPr wrap="square">
            <a:spAutoFit/>
          </a:bodyPr>
          <a:lstStyle/>
          <a:p>
            <a:r>
              <a:rPr lang="id-ID" sz="1400" b="1" dirty="0" smtClean="0">
                <a:solidFill>
                  <a:schemeClr val="bg1">
                    <a:lumMod val="50000"/>
                  </a:schemeClr>
                </a:solidFill>
                <a:latin typeface="Calibri" panose="020F0502020204030204" pitchFamily="34" charset="0"/>
                <a:cs typeface="Calibri" panose="020F0502020204030204" pitchFamily="34" charset="0"/>
              </a:rPr>
              <a:t>Kamis, 18 </a:t>
            </a:r>
            <a:r>
              <a:rPr lang="id-ID" sz="1400" b="1" dirty="0">
                <a:solidFill>
                  <a:schemeClr val="bg1">
                    <a:lumMod val="50000"/>
                  </a:schemeClr>
                </a:solidFill>
                <a:latin typeface="Calibri" panose="020F0502020204030204" pitchFamily="34" charset="0"/>
                <a:cs typeface="Calibri" panose="020F0502020204030204" pitchFamily="34" charset="0"/>
              </a:rPr>
              <a:t>Oktober </a:t>
            </a:r>
            <a:r>
              <a:rPr lang="id-ID" sz="1400" b="1" dirty="0" smtClean="0">
                <a:solidFill>
                  <a:schemeClr val="bg1">
                    <a:lumMod val="50000"/>
                  </a:schemeClr>
                </a:solidFill>
                <a:latin typeface="Calibri" panose="020F0502020204030204" pitchFamily="34" charset="0"/>
                <a:cs typeface="Calibri" panose="020F0502020204030204" pitchFamily="34" charset="0"/>
              </a:rPr>
              <a:t>2018</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en-US" sz="1400" b="1" dirty="0">
                <a:solidFill>
                  <a:schemeClr val="bg1">
                    <a:lumMod val="50000"/>
                  </a:schemeClr>
                </a:solidFill>
                <a:latin typeface="Calibri" panose="020F0502020204030204" pitchFamily="34" charset="0"/>
                <a:cs typeface="Calibri" panose="020F0502020204030204" pitchFamily="34" charset="0"/>
              </a:rPr>
              <a:t>	 </a:t>
            </a:r>
            <a:r>
              <a:rPr lang="en-US" sz="1400" b="1" dirty="0" smtClean="0">
                <a:solidFill>
                  <a:schemeClr val="bg1">
                    <a:lumMod val="50000"/>
                  </a:schemeClr>
                </a:solidFill>
                <a:latin typeface="Calibri" panose="020F0502020204030204" pitchFamily="34" charset="0"/>
                <a:cs typeface="Calibri" panose="020F0502020204030204" pitchFamily="34" charset="0"/>
              </a:rPr>
              <a:t>       </a:t>
            </a:r>
            <a:r>
              <a:rPr lang="id-ID" sz="1400" b="1" dirty="0" smtClean="0">
                <a:solidFill>
                  <a:schemeClr val="bg1">
                    <a:lumMod val="50000"/>
                  </a:schemeClr>
                </a:solidFill>
                <a:latin typeface="Calibri" panose="020F0502020204030204" pitchFamily="34" charset="0"/>
                <a:cs typeface="Calibri" panose="020F0502020204030204" pitchFamily="34" charset="0"/>
              </a:rPr>
              <a:t>Kolokium Magister Ilmu Komputer Kelas Reguler</a:t>
            </a:r>
            <a:endParaRPr lang="id-ID" sz="1400" b="1" dirty="0">
              <a:solidFill>
                <a:schemeClr val="bg1">
                  <a:lumMod val="50000"/>
                </a:schemeClr>
              </a:solidFill>
              <a:latin typeface="Calibri" panose="020F0502020204030204" pitchFamily="34" charset="0"/>
              <a:cs typeface="Calibri" panose="020F0502020204030204" pitchFamily="34" charset="0"/>
            </a:endParaRPr>
          </a:p>
        </p:txBody>
      </p:sp>
      <p:grpSp>
        <p:nvGrpSpPr>
          <p:cNvPr id="18" name="Group 17"/>
          <p:cNvGrpSpPr/>
          <p:nvPr/>
        </p:nvGrpSpPr>
        <p:grpSpPr>
          <a:xfrm>
            <a:off x="333376" y="382928"/>
            <a:ext cx="133350" cy="541480"/>
            <a:chOff x="317656" y="371475"/>
            <a:chExt cx="157163" cy="638175"/>
          </a:xfrm>
        </p:grpSpPr>
        <p:sp>
          <p:nvSpPr>
            <p:cNvPr id="16" name="Rectangle 15"/>
            <p:cNvSpPr/>
            <p:nvPr/>
          </p:nvSpPr>
          <p:spPr>
            <a:xfrm flipH="1">
              <a:off x="369569" y="371475"/>
              <a:ext cx="45719" cy="638175"/>
            </a:xfrm>
            <a:prstGeom prst="rect">
              <a:avLst/>
            </a:prstGeom>
            <a:solidFill>
              <a:srgbClr val="99CB38"/>
            </a:solidFill>
            <a:ln>
              <a:solidFill>
                <a:srgbClr val="99C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317656" y="614362"/>
              <a:ext cx="157163" cy="157163"/>
            </a:xfrm>
            <a:prstGeom prst="ellipse">
              <a:avLst/>
            </a:prstGeom>
            <a:solidFill>
              <a:srgbClr val="62A637"/>
            </a:solidFill>
            <a:ln>
              <a:solidFill>
                <a:srgbClr val="62A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7843"/>
          <a:stretch/>
        </p:blipFill>
        <p:spPr>
          <a:xfrm>
            <a:off x="714375" y="1110150"/>
            <a:ext cx="2686050" cy="4778995"/>
          </a:xfrm>
          <a:prstGeom prst="rect">
            <a:avLst/>
          </a:prstGeom>
        </p:spPr>
      </p:pic>
      <p:sp>
        <p:nvSpPr>
          <p:cNvPr id="6" name="Rectangle 5"/>
          <p:cNvSpPr/>
          <p:nvPr/>
        </p:nvSpPr>
        <p:spPr>
          <a:xfrm>
            <a:off x="3539497" y="2191596"/>
            <a:ext cx="8243312" cy="2616101"/>
          </a:xfrm>
          <a:prstGeom prst="rect">
            <a:avLst/>
          </a:prstGeom>
        </p:spPr>
        <p:txBody>
          <a:bodyPr wrap="square">
            <a:spAutoFit/>
          </a:bodyPr>
          <a:lstStyle/>
          <a:p>
            <a:r>
              <a:rPr lang="id-ID" sz="3600" b="1" dirty="0" smtClean="0">
                <a:solidFill>
                  <a:srgbClr val="99CB38"/>
                </a:solidFill>
              </a:rPr>
              <a:t>Penelitian ini </a:t>
            </a:r>
            <a:r>
              <a:rPr lang="id-ID" sz="2000" dirty="0" smtClean="0"/>
              <a:t>akan melakukan</a:t>
            </a:r>
            <a:r>
              <a:rPr lang="en-US" sz="2000" dirty="0" smtClean="0"/>
              <a:t> </a:t>
            </a:r>
            <a:r>
              <a:rPr lang="id-ID" sz="2000" dirty="0" smtClean="0"/>
              <a:t>optimasi parameter </a:t>
            </a:r>
            <a:r>
              <a:rPr lang="en-US" sz="2000" dirty="0" smtClean="0"/>
              <a:t>model </a:t>
            </a:r>
            <a:r>
              <a:rPr lang="en-US" sz="3600" b="1" dirty="0">
                <a:solidFill>
                  <a:srgbClr val="99CB38"/>
                </a:solidFill>
              </a:rPr>
              <a:t>GR4J</a:t>
            </a:r>
            <a:r>
              <a:rPr lang="en-US" sz="3600" dirty="0"/>
              <a:t> </a:t>
            </a:r>
            <a:r>
              <a:rPr lang="id-ID" sz="2000" dirty="0" smtClean="0"/>
              <a:t>dengan</a:t>
            </a:r>
            <a:r>
              <a:rPr lang="en-US" sz="2000" dirty="0" smtClean="0"/>
              <a:t> </a:t>
            </a:r>
            <a:r>
              <a:rPr lang="id-ID" sz="2000" dirty="0" smtClean="0"/>
              <a:t>menggunakan algoritme </a:t>
            </a:r>
            <a:r>
              <a:rPr lang="en-US" sz="2000" i="1" dirty="0" smtClean="0"/>
              <a:t>Particle </a:t>
            </a:r>
            <a:r>
              <a:rPr lang="en-US" sz="2000" i="1" dirty="0"/>
              <a:t>Swarm Optimization</a:t>
            </a:r>
            <a:r>
              <a:rPr lang="en-US" sz="2000" dirty="0"/>
              <a:t> </a:t>
            </a:r>
            <a:r>
              <a:rPr lang="id-ID" sz="3600" b="1" dirty="0">
                <a:solidFill>
                  <a:srgbClr val="99CB38"/>
                </a:solidFill>
                <a:ea typeface="MS Mincho" panose="02020609040205080304" pitchFamily="49" charset="-128"/>
                <a:cs typeface="Arial" panose="020B0604020202020204" pitchFamily="34" charset="0"/>
              </a:rPr>
              <a:t>(PSO</a:t>
            </a:r>
            <a:r>
              <a:rPr lang="id-ID" sz="3600" b="1" dirty="0" smtClean="0">
                <a:solidFill>
                  <a:srgbClr val="99CB38"/>
                </a:solidFill>
                <a:ea typeface="MS Mincho" panose="02020609040205080304" pitchFamily="49" charset="-128"/>
                <a:cs typeface="Arial" panose="020B0604020202020204" pitchFamily="34" charset="0"/>
              </a:rPr>
              <a:t>)</a:t>
            </a:r>
            <a:r>
              <a:rPr lang="en-US" sz="3600" b="1" dirty="0" smtClean="0">
                <a:solidFill>
                  <a:srgbClr val="99CB38"/>
                </a:solidFill>
                <a:ea typeface="MS Mincho" panose="02020609040205080304" pitchFamily="49" charset="-128"/>
                <a:cs typeface="Arial" panose="020B0604020202020204" pitchFamily="34" charset="0"/>
              </a:rPr>
              <a:t>.</a:t>
            </a:r>
          </a:p>
          <a:p>
            <a:endParaRPr lang="en-US" sz="2000" dirty="0">
              <a:ea typeface="MS Mincho" panose="02020609040205080304" pitchFamily="49" charset="-128"/>
              <a:cs typeface="Arial" panose="020B0604020202020204" pitchFamily="34" charset="0"/>
            </a:endParaRPr>
          </a:p>
          <a:p>
            <a:r>
              <a:rPr lang="en-US" sz="2000" dirty="0" smtClean="0"/>
              <a:t>U</a:t>
            </a:r>
            <a:r>
              <a:rPr lang="id-ID" sz="2000" dirty="0" smtClean="0"/>
              <a:t>ntuk menentukan </a:t>
            </a:r>
            <a:r>
              <a:rPr lang="id-ID" sz="3600" b="1" dirty="0" smtClean="0">
                <a:solidFill>
                  <a:srgbClr val="99CB38"/>
                </a:solidFill>
              </a:rPr>
              <a:t>Kalender </a:t>
            </a:r>
            <a:r>
              <a:rPr lang="id-ID" sz="3600" b="1" dirty="0">
                <a:solidFill>
                  <a:srgbClr val="99CB38"/>
                </a:solidFill>
              </a:rPr>
              <a:t>Tanam Padi </a:t>
            </a:r>
            <a:r>
              <a:rPr lang="en-ID" sz="2000" dirty="0"/>
              <a:t>di </a:t>
            </a:r>
            <a:r>
              <a:rPr lang="id-ID" sz="2000" dirty="0"/>
              <a:t>Lahan </a:t>
            </a:r>
            <a:r>
              <a:rPr lang="id-ID" sz="3600" b="1" dirty="0">
                <a:solidFill>
                  <a:srgbClr val="99CB38"/>
                </a:solidFill>
              </a:rPr>
              <a:t>Rawa </a:t>
            </a:r>
            <a:r>
              <a:rPr lang="id-ID" sz="3600" b="1" dirty="0" smtClean="0">
                <a:solidFill>
                  <a:srgbClr val="99CB38"/>
                </a:solidFill>
              </a:rPr>
              <a:t>Lebak</a:t>
            </a:r>
            <a:r>
              <a:rPr lang="en-US" sz="3600" b="1" dirty="0" smtClean="0">
                <a:solidFill>
                  <a:srgbClr val="99CB38"/>
                </a:solidFill>
              </a:rPr>
              <a:t>.</a:t>
            </a:r>
            <a:endParaRPr lang="id-ID" sz="3600" b="1" dirty="0">
              <a:solidFill>
                <a:srgbClr val="99CB38"/>
              </a:solidFill>
            </a:endParaRPr>
          </a:p>
        </p:txBody>
      </p:sp>
    </p:spTree>
    <p:extLst>
      <p:ext uri="{BB962C8B-B14F-4D97-AF65-F5344CB8AC3E}">
        <p14:creationId xmlns:p14="http://schemas.microsoft.com/office/powerpoint/2010/main" val="4087592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3901</TotalTime>
  <Words>1832</Words>
  <Application>Microsoft Office PowerPoint</Application>
  <PresentationFormat>Widescreen</PresentationFormat>
  <Paragraphs>316</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MS Mincho</vt:lpstr>
      <vt:lpstr>Arial</vt:lpstr>
      <vt:lpstr>Calibri</vt:lpstr>
      <vt:lpstr>Calibri Light</vt:lpstr>
      <vt:lpstr>Times New Roman</vt:lpstr>
      <vt:lpstr>Office Theme</vt:lpstr>
      <vt:lpstr>Optimasi Parameter Model GR4J dengan Particle Swarm Optimization untuk Menentukan  Kalender Tanam Padi di Lahan Rawa Lebak</vt:lpstr>
      <vt:lpstr>Outline</vt:lpstr>
      <vt:lpstr>PowerPoint Presentation</vt:lpstr>
      <vt:lpstr>Latar Belakang</vt:lpstr>
      <vt:lpstr>Latar Belakang</vt:lpstr>
      <vt:lpstr>Latar Belakang</vt:lpstr>
      <vt:lpstr>Latar Belakang</vt:lpstr>
      <vt:lpstr>Latar Belakang</vt:lpstr>
      <vt:lpstr>Latar Belakang</vt:lpstr>
      <vt:lpstr>Rumusan Masalah</vt:lpstr>
      <vt:lpstr>Tujuan Penelitian</vt:lpstr>
      <vt:lpstr>Manfaat Penelitian</vt:lpstr>
      <vt:lpstr>Ruang Lingkup Penelitian</vt:lpstr>
      <vt:lpstr>PowerPoint Presentation</vt:lpstr>
      <vt:lpstr>Model GR4J</vt:lpstr>
      <vt:lpstr>Particle Swarm Optimization (PSO)</vt:lpstr>
      <vt:lpstr>Kalender Tanam</vt:lpstr>
      <vt:lpstr>PowerPoint Presentation</vt:lpstr>
      <vt:lpstr>Area Studi</vt:lpstr>
      <vt:lpstr>Data Penelitian</vt:lpstr>
      <vt:lpstr>Tahapan Penelitian</vt:lpstr>
      <vt:lpstr>Tahapan Penelitian</vt:lpstr>
      <vt:lpstr>Tahapan Penelitian</vt:lpstr>
      <vt:lpstr>Tahapan Penelitian</vt:lpstr>
      <vt:lpstr>Tahapan Penelitian</vt:lpstr>
      <vt:lpstr>Tahapan Penelitian</vt:lpstr>
      <vt:lpstr>Tahapan Penelitian</vt:lpstr>
      <vt:lpstr>PowerPoint Presentation</vt:lpstr>
      <vt:lpstr>Jadwal Penelitian</vt:lpstr>
      <vt:lpstr>PowerPoint Presentation</vt:lpstr>
      <vt:lpstr>Daftar Pustaka</vt:lpstr>
      <vt:lpstr>Daftar Pustaka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Optimasi Parameter</dc:title>
  <dc:creator>Yazid Aufar</dc:creator>
  <cp:lastModifiedBy>Yazid Aufar</cp:lastModifiedBy>
  <cp:revision>82</cp:revision>
  <dcterms:created xsi:type="dcterms:W3CDTF">2018-10-13T22:47:03Z</dcterms:created>
  <dcterms:modified xsi:type="dcterms:W3CDTF">2018-10-18T00:31:13Z</dcterms:modified>
</cp:coreProperties>
</file>